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5" r:id="rId2"/>
    <p:sldId id="259" r:id="rId3"/>
    <p:sldId id="262" r:id="rId4"/>
    <p:sldId id="263" r:id="rId5"/>
    <p:sldId id="264" r:id="rId6"/>
    <p:sldId id="267" r:id="rId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orient="horz"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ADC4"/>
    <a:srgbClr val="EC7789"/>
    <a:srgbClr val="FCEBE4"/>
    <a:srgbClr val="F3E1E8"/>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9" d="100"/>
          <a:sy n="69" d="100"/>
        </p:scale>
        <p:origin x="2160" y="126"/>
      </p:cViewPr>
      <p:guideLst>
        <p:guide pos="416"/>
        <p:guide orient="horz"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50EF41B-55C1-4DC9-8DEC-D2E0CFB46468}" type="datetimeFigureOut">
              <a:rPr lang="zh-CN" altLang="en-US" smtClean="0"/>
              <a:t>2019/2/27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B2D2BF-A7DE-4194-99F4-7D006A1FF9E7}" type="slidenum">
              <a:rPr lang="zh-CN" altLang="en-US" smtClean="0"/>
              <a:t>‹#›</a:t>
            </a:fld>
            <a:endParaRPr lang="zh-CN" altLang="en-US"/>
          </a:p>
        </p:txBody>
      </p:sp>
    </p:spTree>
    <p:extLst>
      <p:ext uri="{BB962C8B-B14F-4D97-AF65-F5344CB8AC3E}">
        <p14:creationId xmlns:p14="http://schemas.microsoft.com/office/powerpoint/2010/main" val="176191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50EF41B-55C1-4DC9-8DEC-D2E0CFB46468}" type="datetimeFigureOut">
              <a:rPr lang="zh-CN" altLang="en-US" smtClean="0"/>
              <a:t>2019/2/27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B2D2BF-A7DE-4194-99F4-7D006A1FF9E7}" type="slidenum">
              <a:rPr lang="zh-CN" altLang="en-US" smtClean="0"/>
              <a:t>‹#›</a:t>
            </a:fld>
            <a:endParaRPr lang="zh-CN" altLang="en-US"/>
          </a:p>
        </p:txBody>
      </p:sp>
    </p:spTree>
    <p:extLst>
      <p:ext uri="{BB962C8B-B14F-4D97-AF65-F5344CB8AC3E}">
        <p14:creationId xmlns:p14="http://schemas.microsoft.com/office/powerpoint/2010/main" val="2801045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50EF41B-55C1-4DC9-8DEC-D2E0CFB46468}" type="datetimeFigureOut">
              <a:rPr lang="zh-CN" altLang="en-US" smtClean="0"/>
              <a:t>2019/2/27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B2D2BF-A7DE-4194-99F4-7D006A1FF9E7}" type="slidenum">
              <a:rPr lang="zh-CN" altLang="en-US" smtClean="0"/>
              <a:t>‹#›</a:t>
            </a:fld>
            <a:endParaRPr lang="zh-CN" altLang="en-US"/>
          </a:p>
        </p:txBody>
      </p:sp>
    </p:spTree>
    <p:extLst>
      <p:ext uri="{BB962C8B-B14F-4D97-AF65-F5344CB8AC3E}">
        <p14:creationId xmlns:p14="http://schemas.microsoft.com/office/powerpoint/2010/main" val="50487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50EF41B-55C1-4DC9-8DEC-D2E0CFB46468}" type="datetimeFigureOut">
              <a:rPr lang="zh-CN" altLang="en-US" smtClean="0"/>
              <a:t>2019/2/27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B2D2BF-A7DE-4194-99F4-7D006A1FF9E7}" type="slidenum">
              <a:rPr lang="zh-CN" altLang="en-US" smtClean="0"/>
              <a:t>‹#›</a:t>
            </a:fld>
            <a:endParaRPr lang="zh-CN" altLang="en-US"/>
          </a:p>
        </p:txBody>
      </p:sp>
    </p:spTree>
    <p:extLst>
      <p:ext uri="{BB962C8B-B14F-4D97-AF65-F5344CB8AC3E}">
        <p14:creationId xmlns:p14="http://schemas.microsoft.com/office/powerpoint/2010/main" val="3939831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950EF41B-55C1-4DC9-8DEC-D2E0CFB46468}" type="datetimeFigureOut">
              <a:rPr lang="zh-CN" altLang="en-US" smtClean="0"/>
              <a:t>2019/2/27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B2D2BF-A7DE-4194-99F4-7D006A1FF9E7}" type="slidenum">
              <a:rPr lang="zh-CN" altLang="en-US" smtClean="0"/>
              <a:t>‹#›</a:t>
            </a:fld>
            <a:endParaRPr lang="zh-CN" altLang="en-US"/>
          </a:p>
        </p:txBody>
      </p:sp>
    </p:spTree>
    <p:extLst>
      <p:ext uri="{BB962C8B-B14F-4D97-AF65-F5344CB8AC3E}">
        <p14:creationId xmlns:p14="http://schemas.microsoft.com/office/powerpoint/2010/main" val="3615365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950EF41B-55C1-4DC9-8DEC-D2E0CFB46468}" type="datetimeFigureOut">
              <a:rPr lang="zh-CN" altLang="en-US" smtClean="0"/>
              <a:t>2019/2/27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B2D2BF-A7DE-4194-99F4-7D006A1FF9E7}" type="slidenum">
              <a:rPr lang="zh-CN" altLang="en-US" smtClean="0"/>
              <a:t>‹#›</a:t>
            </a:fld>
            <a:endParaRPr lang="zh-CN" altLang="en-US"/>
          </a:p>
        </p:txBody>
      </p:sp>
    </p:spTree>
    <p:extLst>
      <p:ext uri="{BB962C8B-B14F-4D97-AF65-F5344CB8AC3E}">
        <p14:creationId xmlns:p14="http://schemas.microsoft.com/office/powerpoint/2010/main" val="2362052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472381" y="3618442"/>
            <a:ext cx="2901255" cy="532218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3471863" y="3618442"/>
            <a:ext cx="2915543" cy="532218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950EF41B-55C1-4DC9-8DEC-D2E0CFB46468}" type="datetimeFigureOut">
              <a:rPr lang="zh-CN" altLang="en-US" smtClean="0"/>
              <a:t>2019/2/27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B2D2BF-A7DE-4194-99F4-7D006A1FF9E7}" type="slidenum">
              <a:rPr lang="zh-CN" altLang="en-US" smtClean="0"/>
              <a:t>‹#›</a:t>
            </a:fld>
            <a:endParaRPr lang="zh-CN" altLang="en-US"/>
          </a:p>
        </p:txBody>
      </p:sp>
    </p:spTree>
    <p:extLst>
      <p:ext uri="{BB962C8B-B14F-4D97-AF65-F5344CB8AC3E}">
        <p14:creationId xmlns:p14="http://schemas.microsoft.com/office/powerpoint/2010/main" val="4198474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950EF41B-55C1-4DC9-8DEC-D2E0CFB46468}" type="datetimeFigureOut">
              <a:rPr lang="zh-CN" altLang="en-US" smtClean="0"/>
              <a:t>2019/2/27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B2D2BF-A7DE-4194-99F4-7D006A1FF9E7}" type="slidenum">
              <a:rPr lang="zh-CN" altLang="en-US" smtClean="0"/>
              <a:t>‹#›</a:t>
            </a:fld>
            <a:endParaRPr lang="zh-CN" altLang="en-US"/>
          </a:p>
        </p:txBody>
      </p:sp>
    </p:spTree>
    <p:extLst>
      <p:ext uri="{BB962C8B-B14F-4D97-AF65-F5344CB8AC3E}">
        <p14:creationId xmlns:p14="http://schemas.microsoft.com/office/powerpoint/2010/main" val="2624843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EF41B-55C1-4DC9-8DEC-D2E0CFB46468}" type="datetimeFigureOut">
              <a:rPr lang="zh-CN" altLang="en-US" smtClean="0"/>
              <a:t>2019/2/27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B2D2BF-A7DE-4194-99F4-7D006A1FF9E7}" type="slidenum">
              <a:rPr lang="zh-CN" altLang="en-US" smtClean="0"/>
              <a:t>‹#›</a:t>
            </a:fld>
            <a:endParaRPr lang="zh-CN" altLang="en-US"/>
          </a:p>
        </p:txBody>
      </p:sp>
    </p:spTree>
    <p:extLst>
      <p:ext uri="{BB962C8B-B14F-4D97-AF65-F5344CB8AC3E}">
        <p14:creationId xmlns:p14="http://schemas.microsoft.com/office/powerpoint/2010/main" val="1543571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950EF41B-55C1-4DC9-8DEC-D2E0CFB46468}" type="datetimeFigureOut">
              <a:rPr lang="zh-CN" altLang="en-US" smtClean="0"/>
              <a:t>2019/2/27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B2D2BF-A7DE-4194-99F4-7D006A1FF9E7}" type="slidenum">
              <a:rPr lang="zh-CN" altLang="en-US" smtClean="0"/>
              <a:t>‹#›</a:t>
            </a:fld>
            <a:endParaRPr lang="zh-CN" altLang="en-US"/>
          </a:p>
        </p:txBody>
      </p:sp>
    </p:spTree>
    <p:extLst>
      <p:ext uri="{BB962C8B-B14F-4D97-AF65-F5344CB8AC3E}">
        <p14:creationId xmlns:p14="http://schemas.microsoft.com/office/powerpoint/2010/main" val="2866367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950EF41B-55C1-4DC9-8DEC-D2E0CFB46468}" type="datetimeFigureOut">
              <a:rPr lang="zh-CN" altLang="en-US" smtClean="0"/>
              <a:t>2019/2/27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B2D2BF-A7DE-4194-99F4-7D006A1FF9E7}" type="slidenum">
              <a:rPr lang="zh-CN" altLang="en-US" smtClean="0"/>
              <a:t>‹#›</a:t>
            </a:fld>
            <a:endParaRPr lang="zh-CN" altLang="en-US"/>
          </a:p>
        </p:txBody>
      </p:sp>
    </p:spTree>
    <p:extLst>
      <p:ext uri="{BB962C8B-B14F-4D97-AF65-F5344CB8AC3E}">
        <p14:creationId xmlns:p14="http://schemas.microsoft.com/office/powerpoint/2010/main" val="679206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wave">
          <a:fgClr>
            <a:srgbClr val="FCEBE4"/>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50EF41B-55C1-4DC9-8DEC-D2E0CFB46468}" type="datetimeFigureOut">
              <a:rPr lang="zh-CN" altLang="en-US" smtClean="0"/>
              <a:t>2019/2/27</a:t>
            </a:fld>
            <a:endParaRPr lang="zh-CN"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1CB2D2BF-A7DE-4194-99F4-7D006A1FF9E7}" type="slidenum">
              <a:rPr lang="zh-CN" altLang="en-US" smtClean="0"/>
              <a:t>‹#›</a:t>
            </a:fld>
            <a:endParaRPr lang="zh-CN" altLang="en-US"/>
          </a:p>
        </p:txBody>
      </p:sp>
    </p:spTree>
    <p:extLst>
      <p:ext uri="{BB962C8B-B14F-4D97-AF65-F5344CB8AC3E}">
        <p14:creationId xmlns:p14="http://schemas.microsoft.com/office/powerpoint/2010/main" val="2017734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apply.xf-world.org/" TargetMode="Externa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52475" y="1231897"/>
            <a:ext cx="5353050" cy="3448756"/>
          </a:xfrm>
        </p:spPr>
        <p:txBody>
          <a:bodyPr>
            <a:noAutofit/>
          </a:bodyPr>
          <a:lstStyle/>
          <a:p>
            <a:r>
              <a:rPr lang="zh-CN" altLang="zh-CN"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rPr>
              <a:t>日本访学</a:t>
            </a:r>
            <a:r>
              <a:rPr lang="en-US" altLang="zh-CN"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rPr>
              <a:t/>
            </a:r>
            <a:br>
              <a:rPr lang="en-US" altLang="zh-CN"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rPr>
            </a:br>
            <a:r>
              <a:rPr lang="zh-CN" altLang="zh-CN"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rPr>
              <a:t>早稻田大学</a:t>
            </a:r>
            <a:br>
              <a:rPr lang="zh-CN" altLang="zh-CN"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rPr>
            </a:br>
            <a:r>
              <a:rPr lang="en-US" altLang="zh-CN"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rPr>
              <a:t>2019·</a:t>
            </a:r>
            <a:r>
              <a:rPr lang="zh-CN" altLang="zh-CN"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rPr>
              <a:t>夏季奖学金项目</a:t>
            </a:r>
          </a:p>
        </p:txBody>
      </p:sp>
      <p:sp>
        <p:nvSpPr>
          <p:cNvPr id="3" name="副标题 2"/>
          <p:cNvSpPr>
            <a:spLocks noGrp="1"/>
          </p:cNvSpPr>
          <p:nvPr>
            <p:ph type="subTitle" idx="1"/>
          </p:nvPr>
        </p:nvSpPr>
        <p:spPr>
          <a:xfrm>
            <a:off x="857250" y="5108449"/>
            <a:ext cx="5143500" cy="2391656"/>
          </a:xfrm>
        </p:spPr>
        <p:txBody>
          <a:bodyPr>
            <a:normAutofit lnSpcReduction="10000"/>
          </a:bodyPr>
          <a:lstStyle/>
          <a:p>
            <a:r>
              <a:rPr lang="zh-CN" altLang="zh-CN" dirty="0">
                <a:solidFill>
                  <a:srgbClr val="62ADC4"/>
                </a:solidFill>
                <a:latin typeface="思源宋体 CN" panose="02020400000000000000" pitchFamily="18" charset="-122"/>
                <a:ea typeface="思源宋体 CN" panose="02020400000000000000" pitchFamily="18" charset="-122"/>
              </a:rPr>
              <a:t>项目时段：</a:t>
            </a:r>
            <a:endParaRPr lang="en-US" altLang="zh-CN" dirty="0">
              <a:solidFill>
                <a:srgbClr val="62ADC4"/>
              </a:solidFill>
              <a:latin typeface="思源宋体 CN" panose="02020400000000000000" pitchFamily="18" charset="-122"/>
              <a:ea typeface="思源宋体 CN" panose="02020400000000000000" pitchFamily="18" charset="-122"/>
            </a:endParaRPr>
          </a:p>
          <a:p>
            <a:r>
              <a:rPr lang="en-US" altLang="zh-CN" dirty="0">
                <a:solidFill>
                  <a:srgbClr val="62ADC4"/>
                </a:solidFill>
                <a:latin typeface="思源宋体 CN" panose="02020400000000000000" pitchFamily="18" charset="-122"/>
                <a:ea typeface="思源宋体 CN" panose="02020400000000000000" pitchFamily="18" charset="-122"/>
              </a:rPr>
              <a:t>A</a:t>
            </a:r>
            <a:r>
              <a:rPr lang="zh-CN" altLang="zh-CN" dirty="0">
                <a:solidFill>
                  <a:srgbClr val="62ADC4"/>
                </a:solidFill>
                <a:latin typeface="思源宋体 CN" panose="02020400000000000000" pitchFamily="18" charset="-122"/>
                <a:ea typeface="思源宋体 CN" panose="02020400000000000000" pitchFamily="18" charset="-122"/>
              </a:rPr>
              <a:t>行程：</a:t>
            </a:r>
            <a:r>
              <a:rPr lang="en-US" altLang="zh-CN" dirty="0">
                <a:solidFill>
                  <a:srgbClr val="62ADC4"/>
                </a:solidFill>
                <a:latin typeface="思源宋体 CN" panose="02020400000000000000" pitchFamily="18" charset="-122"/>
                <a:ea typeface="思源宋体 CN" panose="02020400000000000000" pitchFamily="18" charset="-122"/>
              </a:rPr>
              <a:t>2019</a:t>
            </a:r>
            <a:r>
              <a:rPr lang="zh-CN" altLang="zh-CN" dirty="0">
                <a:solidFill>
                  <a:srgbClr val="62ADC4"/>
                </a:solidFill>
                <a:latin typeface="思源宋体 CN" panose="02020400000000000000" pitchFamily="18" charset="-122"/>
                <a:ea typeface="思源宋体 CN" panose="02020400000000000000" pitchFamily="18" charset="-122"/>
              </a:rPr>
              <a:t>年</a:t>
            </a:r>
            <a:r>
              <a:rPr lang="en-US" altLang="zh-CN" dirty="0">
                <a:solidFill>
                  <a:srgbClr val="62ADC4"/>
                </a:solidFill>
                <a:latin typeface="思源宋体 CN" panose="02020400000000000000" pitchFamily="18" charset="-122"/>
                <a:ea typeface="思源宋体 CN" panose="02020400000000000000" pitchFamily="18" charset="-122"/>
              </a:rPr>
              <a:t>7</a:t>
            </a:r>
            <a:r>
              <a:rPr lang="zh-CN" altLang="zh-CN" dirty="0">
                <a:solidFill>
                  <a:srgbClr val="62ADC4"/>
                </a:solidFill>
                <a:latin typeface="思源宋体 CN" panose="02020400000000000000" pitchFamily="18" charset="-122"/>
                <a:ea typeface="思源宋体 CN" panose="02020400000000000000" pitchFamily="18" charset="-122"/>
              </a:rPr>
              <a:t>月</a:t>
            </a:r>
            <a:r>
              <a:rPr lang="en-US" altLang="zh-CN" dirty="0">
                <a:solidFill>
                  <a:srgbClr val="62ADC4"/>
                </a:solidFill>
                <a:latin typeface="思源宋体 CN" panose="02020400000000000000" pitchFamily="18" charset="-122"/>
                <a:ea typeface="思源宋体 CN" panose="02020400000000000000" pitchFamily="18" charset="-122"/>
              </a:rPr>
              <a:t>15</a:t>
            </a:r>
            <a:r>
              <a:rPr lang="zh-CN" altLang="zh-CN" dirty="0">
                <a:solidFill>
                  <a:srgbClr val="62ADC4"/>
                </a:solidFill>
                <a:latin typeface="思源宋体 CN" panose="02020400000000000000" pitchFamily="18" charset="-122"/>
                <a:ea typeface="思源宋体 CN" panose="02020400000000000000" pitchFamily="18" charset="-122"/>
              </a:rPr>
              <a:t>日至</a:t>
            </a:r>
            <a:r>
              <a:rPr lang="en-US" altLang="zh-CN" dirty="0">
                <a:solidFill>
                  <a:srgbClr val="62ADC4"/>
                </a:solidFill>
                <a:latin typeface="思源宋体 CN" panose="02020400000000000000" pitchFamily="18" charset="-122"/>
                <a:ea typeface="思源宋体 CN" panose="02020400000000000000" pitchFamily="18" charset="-122"/>
              </a:rPr>
              <a:t>7</a:t>
            </a:r>
            <a:r>
              <a:rPr lang="zh-CN" altLang="zh-CN" dirty="0">
                <a:solidFill>
                  <a:srgbClr val="62ADC4"/>
                </a:solidFill>
                <a:latin typeface="思源宋体 CN" panose="02020400000000000000" pitchFamily="18" charset="-122"/>
                <a:ea typeface="思源宋体 CN" panose="02020400000000000000" pitchFamily="18" charset="-122"/>
              </a:rPr>
              <a:t>月</a:t>
            </a:r>
            <a:r>
              <a:rPr lang="en-US" altLang="zh-CN" dirty="0">
                <a:solidFill>
                  <a:srgbClr val="62ADC4"/>
                </a:solidFill>
                <a:latin typeface="思源宋体 CN" panose="02020400000000000000" pitchFamily="18" charset="-122"/>
                <a:ea typeface="思源宋体 CN" panose="02020400000000000000" pitchFamily="18" charset="-122"/>
              </a:rPr>
              <a:t>27</a:t>
            </a:r>
            <a:r>
              <a:rPr lang="zh-CN" altLang="zh-CN" dirty="0">
                <a:solidFill>
                  <a:srgbClr val="62ADC4"/>
                </a:solidFill>
                <a:latin typeface="思源宋体 CN" panose="02020400000000000000" pitchFamily="18" charset="-122"/>
                <a:ea typeface="思源宋体 CN" panose="02020400000000000000" pitchFamily="18" charset="-122"/>
              </a:rPr>
              <a:t>日</a:t>
            </a:r>
          </a:p>
          <a:p>
            <a:r>
              <a:rPr lang="en-US" altLang="zh-CN" dirty="0">
                <a:solidFill>
                  <a:srgbClr val="62ADC4"/>
                </a:solidFill>
                <a:latin typeface="思源宋体 CN" panose="02020400000000000000" pitchFamily="18" charset="-122"/>
                <a:ea typeface="思源宋体 CN" panose="02020400000000000000" pitchFamily="18" charset="-122"/>
              </a:rPr>
              <a:t>B</a:t>
            </a:r>
            <a:r>
              <a:rPr lang="zh-CN" altLang="zh-CN" dirty="0">
                <a:solidFill>
                  <a:srgbClr val="62ADC4"/>
                </a:solidFill>
                <a:latin typeface="思源宋体 CN" panose="02020400000000000000" pitchFamily="18" charset="-122"/>
                <a:ea typeface="思源宋体 CN" panose="02020400000000000000" pitchFamily="18" charset="-122"/>
              </a:rPr>
              <a:t>行程：</a:t>
            </a:r>
            <a:r>
              <a:rPr lang="en-US" altLang="zh-CN" dirty="0">
                <a:solidFill>
                  <a:srgbClr val="62ADC4"/>
                </a:solidFill>
                <a:latin typeface="思源宋体 CN" panose="02020400000000000000" pitchFamily="18" charset="-122"/>
                <a:ea typeface="思源宋体 CN" panose="02020400000000000000" pitchFamily="18" charset="-122"/>
              </a:rPr>
              <a:t>2019</a:t>
            </a:r>
            <a:r>
              <a:rPr lang="zh-CN" altLang="zh-CN" dirty="0">
                <a:solidFill>
                  <a:srgbClr val="62ADC4"/>
                </a:solidFill>
                <a:latin typeface="思源宋体 CN" panose="02020400000000000000" pitchFamily="18" charset="-122"/>
                <a:ea typeface="思源宋体 CN" panose="02020400000000000000" pitchFamily="18" charset="-122"/>
              </a:rPr>
              <a:t>年</a:t>
            </a:r>
            <a:r>
              <a:rPr lang="en-US" altLang="zh-CN" dirty="0">
                <a:solidFill>
                  <a:srgbClr val="62ADC4"/>
                </a:solidFill>
                <a:latin typeface="思源宋体 CN" panose="02020400000000000000" pitchFamily="18" charset="-122"/>
                <a:ea typeface="思源宋体 CN" panose="02020400000000000000" pitchFamily="18" charset="-122"/>
              </a:rPr>
              <a:t>7</a:t>
            </a:r>
            <a:r>
              <a:rPr lang="zh-CN" altLang="zh-CN" dirty="0">
                <a:solidFill>
                  <a:srgbClr val="62ADC4"/>
                </a:solidFill>
                <a:latin typeface="思源宋体 CN" panose="02020400000000000000" pitchFamily="18" charset="-122"/>
                <a:ea typeface="思源宋体 CN" panose="02020400000000000000" pitchFamily="18" charset="-122"/>
              </a:rPr>
              <a:t>月</a:t>
            </a:r>
            <a:r>
              <a:rPr lang="en-US" altLang="zh-CN" dirty="0">
                <a:solidFill>
                  <a:srgbClr val="62ADC4"/>
                </a:solidFill>
                <a:latin typeface="思源宋体 CN" panose="02020400000000000000" pitchFamily="18" charset="-122"/>
                <a:ea typeface="思源宋体 CN" panose="02020400000000000000" pitchFamily="18" charset="-122"/>
              </a:rPr>
              <a:t>29</a:t>
            </a:r>
            <a:r>
              <a:rPr lang="zh-CN" altLang="zh-CN" dirty="0">
                <a:solidFill>
                  <a:srgbClr val="62ADC4"/>
                </a:solidFill>
                <a:latin typeface="思源宋体 CN" panose="02020400000000000000" pitchFamily="18" charset="-122"/>
                <a:ea typeface="思源宋体 CN" panose="02020400000000000000" pitchFamily="18" charset="-122"/>
              </a:rPr>
              <a:t>日至</a:t>
            </a:r>
            <a:r>
              <a:rPr lang="en-US" altLang="zh-CN" dirty="0">
                <a:solidFill>
                  <a:srgbClr val="62ADC4"/>
                </a:solidFill>
                <a:latin typeface="思源宋体 CN" panose="02020400000000000000" pitchFamily="18" charset="-122"/>
                <a:ea typeface="思源宋体 CN" panose="02020400000000000000" pitchFamily="18" charset="-122"/>
              </a:rPr>
              <a:t>8</a:t>
            </a:r>
            <a:r>
              <a:rPr lang="zh-CN" altLang="zh-CN" dirty="0">
                <a:solidFill>
                  <a:srgbClr val="62ADC4"/>
                </a:solidFill>
                <a:latin typeface="思源宋体 CN" panose="02020400000000000000" pitchFamily="18" charset="-122"/>
                <a:ea typeface="思源宋体 CN" panose="02020400000000000000" pitchFamily="18" charset="-122"/>
              </a:rPr>
              <a:t>月</a:t>
            </a:r>
            <a:r>
              <a:rPr lang="en-US" altLang="zh-CN" dirty="0">
                <a:solidFill>
                  <a:srgbClr val="62ADC4"/>
                </a:solidFill>
                <a:latin typeface="思源宋体 CN" panose="02020400000000000000" pitchFamily="18" charset="-122"/>
                <a:ea typeface="思源宋体 CN" panose="02020400000000000000" pitchFamily="18" charset="-122"/>
              </a:rPr>
              <a:t>10</a:t>
            </a:r>
            <a:r>
              <a:rPr lang="zh-CN" altLang="zh-CN" dirty="0">
                <a:solidFill>
                  <a:srgbClr val="62ADC4"/>
                </a:solidFill>
                <a:latin typeface="思源宋体 CN" panose="02020400000000000000" pitchFamily="18" charset="-122"/>
                <a:ea typeface="思源宋体 CN" panose="02020400000000000000" pitchFamily="18" charset="-122"/>
              </a:rPr>
              <a:t>日</a:t>
            </a:r>
          </a:p>
          <a:p>
            <a:r>
              <a:rPr lang="zh-CN" altLang="zh-CN" dirty="0">
                <a:solidFill>
                  <a:srgbClr val="62ADC4"/>
                </a:solidFill>
                <a:latin typeface="思源宋体 CN" panose="02020400000000000000" pitchFamily="18" charset="-122"/>
                <a:ea typeface="思源宋体 CN" panose="02020400000000000000" pitchFamily="18" charset="-122"/>
              </a:rPr>
              <a:t>报名截至：</a:t>
            </a:r>
            <a:r>
              <a:rPr lang="en-US" altLang="zh-CN" dirty="0">
                <a:solidFill>
                  <a:srgbClr val="62ADC4"/>
                </a:solidFill>
                <a:latin typeface="思源宋体 CN" panose="02020400000000000000" pitchFamily="18" charset="-122"/>
                <a:ea typeface="思源宋体 CN" panose="02020400000000000000" pitchFamily="18" charset="-122"/>
              </a:rPr>
              <a:t>2019</a:t>
            </a:r>
            <a:r>
              <a:rPr lang="zh-CN" altLang="zh-CN" dirty="0">
                <a:solidFill>
                  <a:srgbClr val="62ADC4"/>
                </a:solidFill>
                <a:latin typeface="思源宋体 CN" panose="02020400000000000000" pitchFamily="18" charset="-122"/>
                <a:ea typeface="思源宋体 CN" panose="02020400000000000000" pitchFamily="18" charset="-122"/>
              </a:rPr>
              <a:t>年</a:t>
            </a:r>
            <a:r>
              <a:rPr lang="en-US" altLang="zh-CN" dirty="0">
                <a:solidFill>
                  <a:srgbClr val="62ADC4"/>
                </a:solidFill>
                <a:latin typeface="思源宋体 CN" panose="02020400000000000000" pitchFamily="18" charset="-122"/>
                <a:ea typeface="思源宋体 CN" panose="02020400000000000000" pitchFamily="18" charset="-122"/>
              </a:rPr>
              <a:t>5</a:t>
            </a:r>
            <a:r>
              <a:rPr lang="zh-CN" altLang="zh-CN" dirty="0">
                <a:solidFill>
                  <a:srgbClr val="62ADC4"/>
                </a:solidFill>
                <a:latin typeface="思源宋体 CN" panose="02020400000000000000" pitchFamily="18" charset="-122"/>
                <a:ea typeface="思源宋体 CN" panose="02020400000000000000" pitchFamily="18" charset="-122"/>
              </a:rPr>
              <a:t>月</a:t>
            </a:r>
            <a:r>
              <a:rPr lang="en-US" altLang="zh-CN" dirty="0">
                <a:solidFill>
                  <a:srgbClr val="62ADC4"/>
                </a:solidFill>
                <a:latin typeface="思源宋体 CN" panose="02020400000000000000" pitchFamily="18" charset="-122"/>
                <a:ea typeface="思源宋体 CN" panose="02020400000000000000" pitchFamily="18" charset="-122"/>
              </a:rPr>
              <a:t>31</a:t>
            </a:r>
            <a:r>
              <a:rPr lang="zh-CN" altLang="zh-CN" dirty="0">
                <a:solidFill>
                  <a:srgbClr val="62ADC4"/>
                </a:solidFill>
                <a:latin typeface="思源宋体 CN" panose="02020400000000000000" pitchFamily="18" charset="-122"/>
                <a:ea typeface="思源宋体 CN" panose="02020400000000000000" pitchFamily="18" charset="-122"/>
              </a:rPr>
              <a:t>日</a:t>
            </a:r>
            <a:endParaRPr lang="en-US" altLang="zh-CN" dirty="0">
              <a:solidFill>
                <a:srgbClr val="62ADC4"/>
              </a:solidFill>
              <a:latin typeface="思源宋体 CN" panose="02020400000000000000" pitchFamily="18" charset="-122"/>
              <a:ea typeface="思源宋体 CN" panose="02020400000000000000" pitchFamily="18" charset="-122"/>
            </a:endParaRPr>
          </a:p>
          <a:p>
            <a:endParaRPr lang="zh-CN" altLang="zh-CN" dirty="0">
              <a:solidFill>
                <a:srgbClr val="62ADC4"/>
              </a:solidFill>
              <a:latin typeface="思源宋体 CN" panose="02020400000000000000" pitchFamily="18" charset="-122"/>
              <a:ea typeface="思源宋体 CN" panose="02020400000000000000" pitchFamily="18" charset="-122"/>
            </a:endParaRPr>
          </a:p>
          <a:p>
            <a:r>
              <a:rPr lang="zh-CN" altLang="zh-CN" dirty="0">
                <a:solidFill>
                  <a:srgbClr val="62ADC4"/>
                </a:solidFill>
                <a:latin typeface="思源宋体 CN" panose="02020400000000000000" pitchFamily="18" charset="-122"/>
                <a:ea typeface="思源宋体 CN" panose="02020400000000000000" pitchFamily="18" charset="-122"/>
              </a:rPr>
              <a:t>东京</a:t>
            </a:r>
            <a:r>
              <a:rPr lang="en-US" altLang="zh-CN" dirty="0">
                <a:solidFill>
                  <a:srgbClr val="62ADC4"/>
                </a:solidFill>
                <a:latin typeface="思源宋体 CN" panose="02020400000000000000" pitchFamily="18" charset="-122"/>
                <a:ea typeface="思源宋体 CN" panose="02020400000000000000" pitchFamily="18" charset="-122"/>
              </a:rPr>
              <a:t>/</a:t>
            </a:r>
            <a:r>
              <a:rPr lang="zh-CN" altLang="zh-CN" dirty="0">
                <a:solidFill>
                  <a:srgbClr val="62ADC4"/>
                </a:solidFill>
                <a:latin typeface="思源宋体 CN" panose="02020400000000000000" pitchFamily="18" charset="-122"/>
                <a:ea typeface="思源宋体 CN" panose="02020400000000000000" pitchFamily="18" charset="-122"/>
              </a:rPr>
              <a:t>奈良</a:t>
            </a:r>
            <a:r>
              <a:rPr lang="en-US" altLang="zh-CN" dirty="0">
                <a:solidFill>
                  <a:srgbClr val="62ADC4"/>
                </a:solidFill>
                <a:latin typeface="思源宋体 CN" panose="02020400000000000000" pitchFamily="18" charset="-122"/>
                <a:ea typeface="思源宋体 CN" panose="02020400000000000000" pitchFamily="18" charset="-122"/>
              </a:rPr>
              <a:t>/</a:t>
            </a:r>
            <a:r>
              <a:rPr lang="zh-CN" altLang="zh-CN" dirty="0">
                <a:solidFill>
                  <a:srgbClr val="62ADC4"/>
                </a:solidFill>
                <a:latin typeface="思源宋体 CN" panose="02020400000000000000" pitchFamily="18" charset="-122"/>
                <a:ea typeface="思源宋体 CN" panose="02020400000000000000" pitchFamily="18" charset="-122"/>
              </a:rPr>
              <a:t>京都</a:t>
            </a:r>
            <a:r>
              <a:rPr lang="en-US" altLang="zh-CN" dirty="0">
                <a:solidFill>
                  <a:srgbClr val="62ADC4"/>
                </a:solidFill>
                <a:latin typeface="思源宋体 CN" panose="02020400000000000000" pitchFamily="18" charset="-122"/>
                <a:ea typeface="思源宋体 CN" panose="02020400000000000000" pitchFamily="18" charset="-122"/>
              </a:rPr>
              <a:t>/</a:t>
            </a:r>
            <a:r>
              <a:rPr lang="zh-CN" altLang="zh-CN" dirty="0">
                <a:solidFill>
                  <a:srgbClr val="62ADC4"/>
                </a:solidFill>
                <a:latin typeface="思源宋体 CN" panose="02020400000000000000" pitchFamily="18" charset="-122"/>
                <a:ea typeface="思源宋体 CN" panose="02020400000000000000" pitchFamily="18" charset="-122"/>
              </a:rPr>
              <a:t>大阪名校访学</a:t>
            </a:r>
          </a:p>
          <a:p>
            <a:r>
              <a:rPr lang="zh-CN" altLang="zh-CN" dirty="0">
                <a:solidFill>
                  <a:srgbClr val="62ADC4"/>
                </a:solidFill>
                <a:latin typeface="思源宋体 CN" panose="02020400000000000000" pitchFamily="18" charset="-122"/>
                <a:ea typeface="思源宋体 CN" panose="02020400000000000000" pitchFamily="18" charset="-122"/>
              </a:rPr>
              <a:t>中日青少年交流促进年项目</a:t>
            </a:r>
          </a:p>
          <a:p>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370" y="6388692"/>
            <a:ext cx="5078890" cy="5075722"/>
          </a:xfrm>
          <a:prstGeom prst="rect">
            <a:avLst/>
          </a:prstGeom>
        </p:spPr>
      </p:pic>
      <p:pic>
        <p:nvPicPr>
          <p:cNvPr id="8" name="图片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72150" y="7026438"/>
            <a:ext cx="3527980" cy="352798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0" y="7047353"/>
            <a:ext cx="5334000" cy="3486150"/>
          </a:xfrm>
          <a:prstGeom prst="rect">
            <a:avLst/>
          </a:prstGeom>
        </p:spPr>
      </p:pic>
      <p:sp>
        <p:nvSpPr>
          <p:cNvPr id="12" name="标题 1"/>
          <p:cNvSpPr txBox="1">
            <a:spLocks/>
          </p:cNvSpPr>
          <p:nvPr/>
        </p:nvSpPr>
        <p:spPr>
          <a:xfrm>
            <a:off x="790575" y="1316312"/>
            <a:ext cx="5200650" cy="344875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zh-CN" altLang="zh-CN" sz="7200" b="1" kern="100" dirty="0">
                <a:ln w="10160">
                  <a:noFill/>
                  <a:prstDash val="solid"/>
                </a:ln>
                <a:solidFill>
                  <a:srgbClr val="62ADC4"/>
                </a:solidFill>
                <a:latin typeface="思源宋体 CN Heavy" panose="02020900000000000000" pitchFamily="18" charset="-122"/>
                <a:ea typeface="思源宋体 CN Heavy" panose="02020900000000000000" pitchFamily="18" charset="-122"/>
                <a:cs typeface="Times New Roman" panose="02020603050405020304" pitchFamily="18" charset="0"/>
              </a:rPr>
              <a:t>日本访学</a:t>
            </a:r>
            <a:endParaRPr lang="en-US" altLang="zh-CN" sz="7200" b="1" kern="100" dirty="0">
              <a:ln w="10160">
                <a:noFill/>
                <a:prstDash val="solid"/>
              </a:ln>
              <a:solidFill>
                <a:srgbClr val="62ADC4"/>
              </a:solidFill>
              <a:latin typeface="思源宋体 CN Heavy" panose="02020900000000000000" pitchFamily="18" charset="-122"/>
              <a:ea typeface="思源宋体 CN Heavy" panose="02020900000000000000" pitchFamily="18" charset="-122"/>
              <a:cs typeface="Times New Roman" panose="02020603050405020304" pitchFamily="18" charset="0"/>
            </a:endParaRPr>
          </a:p>
          <a:p>
            <a:r>
              <a:rPr lang="zh-CN" altLang="zh-CN" sz="7200" b="1" kern="100" dirty="0">
                <a:ln w="10160">
                  <a:noFill/>
                  <a:prstDash val="solid"/>
                </a:ln>
                <a:solidFill>
                  <a:srgbClr val="62ADC4"/>
                </a:solidFill>
                <a:latin typeface="思源宋体 CN Heavy" panose="02020900000000000000" pitchFamily="18" charset="-122"/>
                <a:ea typeface="思源宋体 CN Heavy" panose="02020900000000000000" pitchFamily="18" charset="-122"/>
                <a:cs typeface="Times New Roman" panose="02020603050405020304" pitchFamily="18" charset="0"/>
              </a:rPr>
              <a:t>早稻田大学</a:t>
            </a:r>
            <a:br>
              <a:rPr lang="zh-CN" altLang="zh-CN" sz="7200" b="1" kern="100" dirty="0">
                <a:ln w="10160">
                  <a:noFill/>
                  <a:prstDash val="solid"/>
                </a:ln>
                <a:solidFill>
                  <a:srgbClr val="62ADC4"/>
                </a:solidFill>
                <a:latin typeface="思源宋体 CN Heavy" panose="02020900000000000000" pitchFamily="18" charset="-122"/>
                <a:ea typeface="思源宋体 CN Heavy" panose="02020900000000000000" pitchFamily="18" charset="-122"/>
                <a:cs typeface="Times New Roman" panose="02020603050405020304" pitchFamily="18" charset="0"/>
              </a:rPr>
            </a:br>
            <a:r>
              <a:rPr lang="en-US" altLang="zh-CN" sz="7200" b="1" kern="100" dirty="0">
                <a:ln w="10160">
                  <a:noFill/>
                  <a:prstDash val="solid"/>
                </a:ln>
                <a:solidFill>
                  <a:srgbClr val="62ADC4"/>
                </a:solidFill>
                <a:latin typeface="思源宋体 CN Heavy" panose="02020900000000000000" pitchFamily="18" charset="-122"/>
                <a:ea typeface="思源宋体 CN Heavy" panose="02020900000000000000" pitchFamily="18" charset="-122"/>
                <a:cs typeface="Times New Roman" panose="02020603050405020304" pitchFamily="18" charset="0"/>
              </a:rPr>
              <a:t>2019·</a:t>
            </a:r>
            <a:r>
              <a:rPr lang="zh-CN" altLang="zh-CN" sz="7200" b="1" kern="100" dirty="0">
                <a:ln w="10160">
                  <a:noFill/>
                  <a:prstDash val="solid"/>
                </a:ln>
                <a:solidFill>
                  <a:srgbClr val="62ADC4"/>
                </a:solidFill>
                <a:latin typeface="思源宋体 CN Heavy" panose="02020900000000000000" pitchFamily="18" charset="-122"/>
                <a:ea typeface="思源宋体 CN Heavy" panose="02020900000000000000" pitchFamily="18" charset="-122"/>
                <a:cs typeface="Times New Roman" panose="02020603050405020304" pitchFamily="18" charset="0"/>
              </a:rPr>
              <a:t>夏季奖学金项目</a:t>
            </a:r>
          </a:p>
        </p:txBody>
      </p:sp>
    </p:spTree>
    <p:extLst>
      <p:ext uri="{BB962C8B-B14F-4D97-AF65-F5344CB8AC3E}">
        <p14:creationId xmlns:p14="http://schemas.microsoft.com/office/powerpoint/2010/main" val="3766363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90C5317-4EF9-4EF3-9C65-9809FAE04BEA}"/>
              </a:ext>
            </a:extLst>
          </p:cNvPr>
          <p:cNvSpPr/>
          <p:nvPr/>
        </p:nvSpPr>
        <p:spPr>
          <a:xfrm>
            <a:off x="937260" y="1433771"/>
            <a:ext cx="5532120" cy="1721690"/>
          </a:xfrm>
          <a:prstGeom prst="rect">
            <a:avLst/>
          </a:prstGeom>
        </p:spPr>
        <p:txBody>
          <a:bodyPr wrap="square">
            <a:spAutoFit/>
          </a:bodyPr>
          <a:lstStyle/>
          <a:p>
            <a:pPr indent="266700" algn="just">
              <a:lnSpc>
                <a:spcPct val="150000"/>
              </a:lnSpc>
            </a:pPr>
            <a:r>
              <a:rPr lang="en-US" altLang="zh-CN" sz="1200" kern="100" dirty="0">
                <a:solidFill>
                  <a:schemeClr val="bg1"/>
                </a:solidFill>
                <a:ea typeface="思源宋体 CN Medium" panose="02020500000000000000" pitchFamily="18" charset="-122"/>
                <a:cs typeface="Times New Roman" panose="02020603050405020304" pitchFamily="18" charset="0"/>
              </a:rPr>
              <a:t>NPO </a:t>
            </a:r>
            <a:r>
              <a:rPr lang="zh-CN" altLang="en-US" sz="1200" kern="100" dirty="0">
                <a:solidFill>
                  <a:schemeClr val="bg1"/>
                </a:solidFill>
                <a:ea typeface="思源宋体 CN Medium" panose="02020500000000000000" pitchFamily="18" charset="-122"/>
                <a:cs typeface="Times New Roman" panose="02020603050405020304" pitchFamily="18" charset="0"/>
              </a:rPr>
              <a:t>法人仁心会</a:t>
            </a:r>
            <a:r>
              <a:rPr lang="zh-CN" altLang="zh-CN" sz="1200" kern="100" dirty="0">
                <a:solidFill>
                  <a:schemeClr val="bg1"/>
                </a:solidFill>
                <a:ea typeface="思源宋体 CN Medium" panose="02020500000000000000" pitchFamily="18" charset="-122"/>
                <a:cs typeface="Times New Roman" panose="02020603050405020304" pitchFamily="18" charset="0"/>
              </a:rPr>
              <a:t>是目前日本华人医药界最活跃的，以中日间值得信赖的第三方医药非盈利组织为目标的法人团体。注册地在日本东京都。目前拥有医药企业会员，赞助会员，正会员和准会员</a:t>
            </a:r>
            <a:r>
              <a:rPr lang="en-US" altLang="zh-CN" sz="1200" kern="100" dirty="0">
                <a:solidFill>
                  <a:schemeClr val="bg1"/>
                </a:solidFill>
                <a:ea typeface="思源宋体 CN Medium" panose="02020500000000000000" pitchFamily="18" charset="-122"/>
                <a:cs typeface="Times New Roman" panose="02020603050405020304" pitchFamily="18" charset="0"/>
              </a:rPr>
              <a:t>300</a:t>
            </a:r>
            <a:r>
              <a:rPr lang="zh-CN" altLang="zh-CN" sz="1200" kern="100" dirty="0">
                <a:solidFill>
                  <a:schemeClr val="bg1"/>
                </a:solidFill>
                <a:ea typeface="思源宋体 CN Medium" panose="02020500000000000000" pitchFamily="18" charset="-122"/>
                <a:cs typeface="Times New Roman" panose="02020603050405020304" pitchFamily="18" charset="0"/>
              </a:rPr>
              <a:t>余人</a:t>
            </a:r>
            <a:r>
              <a:rPr lang="en-US" altLang="zh-CN" sz="1200" kern="100" dirty="0">
                <a:solidFill>
                  <a:schemeClr val="bg1"/>
                </a:solidFill>
                <a:ea typeface="思源宋体 CN Medium" panose="02020500000000000000" pitchFamily="18" charset="-122"/>
                <a:cs typeface="Times New Roman" panose="02020603050405020304" pitchFamily="18" charset="0"/>
              </a:rPr>
              <a:t>/</a:t>
            </a:r>
            <a:r>
              <a:rPr lang="zh-CN" altLang="zh-CN" sz="1200" kern="100" dirty="0">
                <a:solidFill>
                  <a:schemeClr val="bg1"/>
                </a:solidFill>
                <a:ea typeface="思源宋体 CN Medium" panose="02020500000000000000" pitchFamily="18" charset="-122"/>
                <a:cs typeface="Times New Roman" panose="02020603050405020304" pitchFamily="18" charset="0"/>
              </a:rPr>
              <a:t>团体。涵盖了中日医药界从上游到下游产学研结合的各行业精英，其中</a:t>
            </a:r>
            <a:r>
              <a:rPr lang="en-US" altLang="zh-CN" sz="1200" kern="100" dirty="0">
                <a:solidFill>
                  <a:schemeClr val="bg1"/>
                </a:solidFill>
                <a:ea typeface="思源宋体 CN Medium" panose="02020500000000000000" pitchFamily="18" charset="-122"/>
                <a:cs typeface="Times New Roman" panose="02020603050405020304" pitchFamily="18" charset="0"/>
              </a:rPr>
              <a:t>75%</a:t>
            </a:r>
            <a:r>
              <a:rPr lang="zh-CN" altLang="zh-CN" sz="1200" kern="100" dirty="0">
                <a:solidFill>
                  <a:schemeClr val="bg1"/>
                </a:solidFill>
                <a:ea typeface="思源宋体 CN Medium" panose="02020500000000000000" pitchFamily="18" charset="-122"/>
                <a:cs typeface="Times New Roman" panose="02020603050405020304" pitchFamily="18" charset="0"/>
              </a:rPr>
              <a:t>的会员身处日本。协会成员们都为构筑中日乃至亚太之间的健康长寿福祉社会而努力。</a:t>
            </a:r>
          </a:p>
          <a:p>
            <a:pPr indent="266700" algn="just">
              <a:lnSpc>
                <a:spcPct val="150000"/>
              </a:lnSpc>
              <a:spcAft>
                <a:spcPts val="0"/>
              </a:spcAft>
            </a:pPr>
            <a:r>
              <a:rPr lang="zh-CN" altLang="zh-CN" sz="12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rPr>
              <a:t>。</a:t>
            </a:r>
          </a:p>
        </p:txBody>
      </p:sp>
      <p:sp>
        <p:nvSpPr>
          <p:cNvPr id="9" name="矩形 8">
            <a:extLst>
              <a:ext uri="{FF2B5EF4-FFF2-40B4-BE49-F238E27FC236}">
                <a16:creationId xmlns:a16="http://schemas.microsoft.com/office/drawing/2014/main" id="{C8615465-E03C-4103-9AC9-57283116A8B3}"/>
              </a:ext>
            </a:extLst>
          </p:cNvPr>
          <p:cNvSpPr/>
          <p:nvPr/>
        </p:nvSpPr>
        <p:spPr>
          <a:xfrm>
            <a:off x="458211" y="7312116"/>
            <a:ext cx="5874258" cy="1998689"/>
          </a:xfrm>
          <a:prstGeom prst="rect">
            <a:avLst/>
          </a:prstGeom>
        </p:spPr>
        <p:txBody>
          <a:bodyPr wrap="square">
            <a:spAutoFit/>
          </a:bodyPr>
          <a:lstStyle/>
          <a:p>
            <a:r>
              <a:rPr lang="zh-CN" altLang="zh-CN" sz="1200" kern="100" dirty="0">
                <a:solidFill>
                  <a:schemeClr val="bg1"/>
                </a:solidFill>
                <a:ea typeface="思源宋体 CN Medium" panose="02020500000000000000" pitchFamily="18" charset="-122"/>
                <a:cs typeface="Times New Roman" panose="02020603050405020304" pitchFamily="18" charset="0"/>
              </a:rPr>
              <a:t>众所周知，日本的医疗护理水准，在世界上具有屈指可数的高超一流技术，享有极高的国际声誉。</a:t>
            </a:r>
            <a:r>
              <a:rPr lang="en-US" altLang="zh-CN" sz="1200" kern="100" dirty="0">
                <a:solidFill>
                  <a:schemeClr val="bg1"/>
                </a:solidFill>
                <a:ea typeface="思源宋体 CN Medium" panose="02020500000000000000" pitchFamily="18" charset="-122"/>
                <a:cs typeface="Times New Roman" panose="02020603050405020304" pitchFamily="18" charset="0"/>
              </a:rPr>
              <a:t>2019</a:t>
            </a:r>
            <a:r>
              <a:rPr lang="zh-CN" altLang="zh-CN" sz="1200" kern="100" dirty="0">
                <a:solidFill>
                  <a:schemeClr val="bg1"/>
                </a:solidFill>
                <a:ea typeface="思源宋体 CN Medium" panose="02020500000000000000" pitchFamily="18" charset="-122"/>
                <a:cs typeface="Times New Roman" panose="02020603050405020304" pitchFamily="18" charset="0"/>
              </a:rPr>
              <a:t>年是中日青少年交流促进年，为了让中国相关专业的大学生有机会实地深入了解，考察日本现代医学护理的相关情况，由株式会社</a:t>
            </a:r>
            <a:r>
              <a:rPr lang="en-US" altLang="zh-CN" sz="1200" kern="100" dirty="0">
                <a:solidFill>
                  <a:schemeClr val="bg1"/>
                </a:solidFill>
                <a:ea typeface="思源宋体 CN Medium" panose="02020500000000000000" pitchFamily="18" charset="-122"/>
                <a:cs typeface="Times New Roman" panose="02020603050405020304" pitchFamily="18" charset="0"/>
              </a:rPr>
              <a:t>GES</a:t>
            </a:r>
            <a:r>
              <a:rPr lang="zh-CN" altLang="zh-CN" sz="1200" kern="100" dirty="0">
                <a:solidFill>
                  <a:schemeClr val="bg1"/>
                </a:solidFill>
                <a:ea typeface="思源宋体 CN Medium" panose="02020500000000000000" pitchFamily="18" charset="-122"/>
                <a:cs typeface="Times New Roman" panose="02020603050405020304" pitchFamily="18" charset="0"/>
              </a:rPr>
              <a:t>主办，日本医药</a:t>
            </a:r>
            <a:r>
              <a:rPr lang="en-US" altLang="zh-CN" sz="1200" kern="100" dirty="0">
                <a:solidFill>
                  <a:schemeClr val="bg1"/>
                </a:solidFill>
                <a:ea typeface="思源宋体 CN Medium" panose="02020500000000000000" pitchFamily="18" charset="-122"/>
                <a:cs typeface="Times New Roman" panose="02020603050405020304" pitchFamily="18" charset="0"/>
              </a:rPr>
              <a:t>NPO</a:t>
            </a:r>
            <a:r>
              <a:rPr lang="zh-CN" altLang="zh-CN" sz="1200" kern="100" dirty="0">
                <a:solidFill>
                  <a:schemeClr val="bg1"/>
                </a:solidFill>
                <a:ea typeface="思源宋体 CN Medium" panose="02020500000000000000" pitchFamily="18" charset="-122"/>
                <a:cs typeface="Times New Roman" panose="02020603050405020304" pitchFamily="18" charset="0"/>
              </a:rPr>
              <a:t>法人仁心会（日语全称：特定非営利活動法人仁心会）协办的此次考察交流项目，并且得到了东京大学医学部、日本医疗企业日医学馆等的大力协助。</a:t>
            </a:r>
          </a:p>
          <a:p>
            <a:r>
              <a:rPr lang="zh-CN" altLang="zh-CN" sz="1200" kern="100" dirty="0">
                <a:solidFill>
                  <a:schemeClr val="bg1"/>
                </a:solidFill>
                <a:ea typeface="思源宋体 CN Medium" panose="02020500000000000000" pitchFamily="18" charset="-122"/>
                <a:cs typeface="Times New Roman" panose="02020603050405020304" pitchFamily="18" charset="0"/>
              </a:rPr>
              <a:t>通过课堂授课、日本医疗届人士交流会、综合医院，最新介护设施等现地考察、医疗护理企业深度访问等形式，力求在短暂的几天让项目参加同学对日本医疗护理现状有深刻认识与理解。考察以分组的形式展开，最后需要进行小组总结报告。结束之后，每人需向仁心会提交调研报告，用以评估项目成果。</a:t>
            </a:r>
          </a:p>
          <a:p>
            <a:pPr algn="just">
              <a:lnSpc>
                <a:spcPct val="150000"/>
              </a:lnSpc>
            </a:pPr>
            <a:endParaRPr lang="zh-CN" altLang="zh-CN" sz="12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endParaRPr>
          </a:p>
        </p:txBody>
      </p:sp>
      <p:sp>
        <p:nvSpPr>
          <p:cNvPr id="18" name="文本框 17">
            <a:extLst>
              <a:ext uri="{FF2B5EF4-FFF2-40B4-BE49-F238E27FC236}">
                <a16:creationId xmlns:a16="http://schemas.microsoft.com/office/drawing/2014/main" id="{DCDAF434-5A4A-46C7-BD6F-72D50FB81915}"/>
              </a:ext>
            </a:extLst>
          </p:cNvPr>
          <p:cNvSpPr txBox="1"/>
          <p:nvPr/>
        </p:nvSpPr>
        <p:spPr>
          <a:xfrm>
            <a:off x="2461847" y="1820523"/>
            <a:ext cx="3937942" cy="2677656"/>
          </a:xfrm>
          <a:prstGeom prst="rect">
            <a:avLst/>
          </a:prstGeom>
          <a:solidFill>
            <a:srgbClr val="62ADC4"/>
          </a:solidFill>
          <a:ln>
            <a:solidFill>
              <a:srgbClr val="62ADC4"/>
            </a:solidFill>
          </a:ln>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4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            </a:t>
            </a:r>
            <a:r>
              <a:rPr lang="zh-CN" altLang="zh-CN" sz="14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为推动国际化教学进程</a:t>
            </a:r>
            <a:r>
              <a:rPr lang="en-US" altLang="zh-CN" sz="14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a:t>
            </a:r>
            <a:r>
              <a:rPr lang="zh-CN" altLang="zh-CN" sz="14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拓宽中日大学互教互学道路</a:t>
            </a:r>
            <a:r>
              <a:rPr lang="en-US" altLang="zh-CN" sz="14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a:t>
            </a:r>
            <a:r>
              <a:rPr lang="zh-CN" altLang="zh-CN" sz="14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积极促进中日两国青少年友好交流事业</a:t>
            </a:r>
            <a:r>
              <a:rPr lang="en-US" altLang="zh-CN" sz="14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a:t>
            </a:r>
            <a:r>
              <a:rPr lang="zh-CN" altLang="zh-CN" sz="14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以培养学生在学阶段的国际视野为目标</a:t>
            </a:r>
            <a:r>
              <a:rPr lang="en-US" altLang="zh-CN" sz="14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 2019</a:t>
            </a:r>
            <a:r>
              <a:rPr lang="zh-CN" altLang="zh-CN" sz="14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年 是</a:t>
            </a:r>
            <a:r>
              <a:rPr lang="zh-CN" altLang="zh-CN" sz="1400" dirty="0">
                <a:solidFill>
                  <a:srgbClr val="EC7789"/>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中日青少年交流促进年</a:t>
            </a:r>
            <a:r>
              <a:rPr lang="zh-CN" altLang="zh-CN" sz="14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，日中文化交流中心以及</a:t>
            </a:r>
            <a:r>
              <a:rPr lang="en-US" altLang="zh-CN" sz="14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NPO</a:t>
            </a:r>
            <a:r>
              <a:rPr lang="zh-CN" altLang="zh-CN" sz="14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日中留学推进机构举办此次活动，力求通过大学课堂、企业考察、文化体验课程等等让学生全方位了解日本的同时，也能收获属于各自的感触</a:t>
            </a:r>
            <a:r>
              <a:rPr lang="zh-CN" altLang="en-US" sz="14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a:t>
            </a:r>
            <a:endParaRPr lang="zh-CN" altLang="en-US" sz="1400" dirty="0">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endParaRPr>
          </a:p>
        </p:txBody>
      </p:sp>
      <p:sp>
        <p:nvSpPr>
          <p:cNvPr id="14" name="矩形 13">
            <a:extLst>
              <a:ext uri="{FF2B5EF4-FFF2-40B4-BE49-F238E27FC236}">
                <a16:creationId xmlns:a16="http://schemas.microsoft.com/office/drawing/2014/main" id="{CC76A07C-7EB3-44FC-9FDA-CF7B2C2C704C}"/>
              </a:ext>
            </a:extLst>
          </p:cNvPr>
          <p:cNvSpPr/>
          <p:nvPr/>
        </p:nvSpPr>
        <p:spPr>
          <a:xfrm>
            <a:off x="2744771" y="484749"/>
            <a:ext cx="3877985" cy="1200329"/>
          </a:xfrm>
          <a:prstGeom prst="rect">
            <a:avLst/>
          </a:prstGeom>
          <a:ln>
            <a:solidFill>
              <a:schemeClr val="bg1"/>
            </a:solidFill>
          </a:ln>
        </p:spPr>
        <p:txBody>
          <a:bodyPr wrap="none">
            <a:spAutoFit/>
          </a:bodyPr>
          <a:lstStyle/>
          <a:p>
            <a:r>
              <a:rPr lang="zh-CN" altLang="zh-CN"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rPr>
              <a:t>项目概述</a:t>
            </a:r>
            <a:endParaRPr lang="zh-CN" altLang="en-US"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024" y="-107852"/>
            <a:ext cx="5219113" cy="5219113"/>
          </a:xfrm>
          <a:prstGeom prst="rect">
            <a:avLst/>
          </a:prstGeom>
        </p:spPr>
      </p:pic>
      <p:pic>
        <p:nvPicPr>
          <p:cNvPr id="11" name="图片 10" descr="图片包含 人员, 室内, 天花板, 群组&#10;&#10;已生成极高可信度的说明">
            <a:extLst>
              <a:ext uri="{FF2B5EF4-FFF2-40B4-BE49-F238E27FC236}">
                <a16:creationId xmlns:a16="http://schemas.microsoft.com/office/drawing/2014/main" id="{5F184E37-2578-4584-B435-2BCD4B42656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8211" y="5969398"/>
            <a:ext cx="4225553" cy="3169163"/>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655" y="4025186"/>
            <a:ext cx="5267392" cy="5787885"/>
          </a:xfrm>
          <a:prstGeom prst="rect">
            <a:avLst/>
          </a:prstGeom>
        </p:spPr>
      </p:pic>
    </p:spTree>
    <p:extLst>
      <p:ext uri="{BB962C8B-B14F-4D97-AF65-F5344CB8AC3E}">
        <p14:creationId xmlns:p14="http://schemas.microsoft.com/office/powerpoint/2010/main" val="684695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90C5317-4EF9-4EF3-9C65-9809FAE04BEA}"/>
              </a:ext>
            </a:extLst>
          </p:cNvPr>
          <p:cNvSpPr/>
          <p:nvPr/>
        </p:nvSpPr>
        <p:spPr>
          <a:xfrm>
            <a:off x="937260" y="1433771"/>
            <a:ext cx="5532120" cy="1721690"/>
          </a:xfrm>
          <a:prstGeom prst="rect">
            <a:avLst/>
          </a:prstGeom>
        </p:spPr>
        <p:txBody>
          <a:bodyPr wrap="square">
            <a:spAutoFit/>
          </a:bodyPr>
          <a:lstStyle/>
          <a:p>
            <a:pPr indent="266700" algn="just">
              <a:lnSpc>
                <a:spcPct val="150000"/>
              </a:lnSpc>
            </a:pPr>
            <a:r>
              <a:rPr lang="en-US" altLang="zh-CN" sz="1200" kern="100" dirty="0">
                <a:solidFill>
                  <a:schemeClr val="bg1"/>
                </a:solidFill>
                <a:ea typeface="思源宋体 CN Medium" panose="02020500000000000000" pitchFamily="18" charset="-122"/>
                <a:cs typeface="Times New Roman" panose="02020603050405020304" pitchFamily="18" charset="0"/>
              </a:rPr>
              <a:t>NPO </a:t>
            </a:r>
            <a:r>
              <a:rPr lang="zh-CN" altLang="en-US" sz="1200" kern="100" dirty="0">
                <a:solidFill>
                  <a:schemeClr val="bg1"/>
                </a:solidFill>
                <a:ea typeface="思源宋体 CN Medium" panose="02020500000000000000" pitchFamily="18" charset="-122"/>
                <a:cs typeface="Times New Roman" panose="02020603050405020304" pitchFamily="18" charset="0"/>
              </a:rPr>
              <a:t>法人仁心会</a:t>
            </a:r>
            <a:r>
              <a:rPr lang="zh-CN" altLang="zh-CN" sz="1200" kern="100" dirty="0">
                <a:solidFill>
                  <a:schemeClr val="bg1"/>
                </a:solidFill>
                <a:ea typeface="思源宋体 CN Medium" panose="02020500000000000000" pitchFamily="18" charset="-122"/>
                <a:cs typeface="Times New Roman" panose="02020603050405020304" pitchFamily="18" charset="0"/>
              </a:rPr>
              <a:t>是目前日本华人医药界最活跃的，以中日间值得信赖的第三方医药非盈利组织为目标的法人团体。注册地在日本东京都。目前拥有医药企业会员，赞助会员，正会员和准会员</a:t>
            </a:r>
            <a:r>
              <a:rPr lang="en-US" altLang="zh-CN" sz="1200" kern="100" dirty="0">
                <a:solidFill>
                  <a:schemeClr val="bg1"/>
                </a:solidFill>
                <a:ea typeface="思源宋体 CN Medium" panose="02020500000000000000" pitchFamily="18" charset="-122"/>
                <a:cs typeface="Times New Roman" panose="02020603050405020304" pitchFamily="18" charset="0"/>
              </a:rPr>
              <a:t>300</a:t>
            </a:r>
            <a:r>
              <a:rPr lang="zh-CN" altLang="zh-CN" sz="1200" kern="100" dirty="0">
                <a:solidFill>
                  <a:schemeClr val="bg1"/>
                </a:solidFill>
                <a:ea typeface="思源宋体 CN Medium" panose="02020500000000000000" pitchFamily="18" charset="-122"/>
                <a:cs typeface="Times New Roman" panose="02020603050405020304" pitchFamily="18" charset="0"/>
              </a:rPr>
              <a:t>余人</a:t>
            </a:r>
            <a:r>
              <a:rPr lang="en-US" altLang="zh-CN" sz="1200" kern="100" dirty="0">
                <a:solidFill>
                  <a:schemeClr val="bg1"/>
                </a:solidFill>
                <a:ea typeface="思源宋体 CN Medium" panose="02020500000000000000" pitchFamily="18" charset="-122"/>
                <a:cs typeface="Times New Roman" panose="02020603050405020304" pitchFamily="18" charset="0"/>
              </a:rPr>
              <a:t>/</a:t>
            </a:r>
            <a:r>
              <a:rPr lang="zh-CN" altLang="zh-CN" sz="1200" kern="100" dirty="0">
                <a:solidFill>
                  <a:schemeClr val="bg1"/>
                </a:solidFill>
                <a:ea typeface="思源宋体 CN Medium" panose="02020500000000000000" pitchFamily="18" charset="-122"/>
                <a:cs typeface="Times New Roman" panose="02020603050405020304" pitchFamily="18" charset="0"/>
              </a:rPr>
              <a:t>团体。涵盖了中日医药界从上游到下游产学研结合的各行业精英，其中</a:t>
            </a:r>
            <a:r>
              <a:rPr lang="en-US" altLang="zh-CN" sz="1200" kern="100" dirty="0">
                <a:solidFill>
                  <a:schemeClr val="bg1"/>
                </a:solidFill>
                <a:ea typeface="思源宋体 CN Medium" panose="02020500000000000000" pitchFamily="18" charset="-122"/>
                <a:cs typeface="Times New Roman" panose="02020603050405020304" pitchFamily="18" charset="0"/>
              </a:rPr>
              <a:t>75%</a:t>
            </a:r>
            <a:r>
              <a:rPr lang="zh-CN" altLang="zh-CN" sz="1200" kern="100" dirty="0">
                <a:solidFill>
                  <a:schemeClr val="bg1"/>
                </a:solidFill>
                <a:ea typeface="思源宋体 CN Medium" panose="02020500000000000000" pitchFamily="18" charset="-122"/>
                <a:cs typeface="Times New Roman" panose="02020603050405020304" pitchFamily="18" charset="0"/>
              </a:rPr>
              <a:t>的会员身处日本。协会成员们都为构筑中日乃至亚太之间的健康长寿福祉社会而努力。</a:t>
            </a:r>
          </a:p>
          <a:p>
            <a:pPr indent="266700" algn="just">
              <a:lnSpc>
                <a:spcPct val="150000"/>
              </a:lnSpc>
              <a:spcAft>
                <a:spcPts val="0"/>
              </a:spcAft>
            </a:pPr>
            <a:r>
              <a:rPr lang="zh-CN" altLang="zh-CN" sz="12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rPr>
              <a:t>。</a:t>
            </a:r>
          </a:p>
        </p:txBody>
      </p:sp>
      <p:sp>
        <p:nvSpPr>
          <p:cNvPr id="9" name="矩形 8">
            <a:extLst>
              <a:ext uri="{FF2B5EF4-FFF2-40B4-BE49-F238E27FC236}">
                <a16:creationId xmlns:a16="http://schemas.microsoft.com/office/drawing/2014/main" id="{C8615465-E03C-4103-9AC9-57283116A8B3}"/>
              </a:ext>
            </a:extLst>
          </p:cNvPr>
          <p:cNvSpPr/>
          <p:nvPr/>
        </p:nvSpPr>
        <p:spPr>
          <a:xfrm>
            <a:off x="458211" y="7312116"/>
            <a:ext cx="5874258" cy="1998689"/>
          </a:xfrm>
          <a:prstGeom prst="rect">
            <a:avLst/>
          </a:prstGeom>
        </p:spPr>
        <p:txBody>
          <a:bodyPr wrap="square">
            <a:spAutoFit/>
          </a:bodyPr>
          <a:lstStyle/>
          <a:p>
            <a:r>
              <a:rPr lang="zh-CN" altLang="zh-CN" sz="1200" kern="100" dirty="0">
                <a:solidFill>
                  <a:schemeClr val="bg1"/>
                </a:solidFill>
                <a:ea typeface="思源宋体 CN Medium" panose="02020500000000000000" pitchFamily="18" charset="-122"/>
                <a:cs typeface="Times New Roman" panose="02020603050405020304" pitchFamily="18" charset="0"/>
              </a:rPr>
              <a:t>众所周知，日本的医疗护理水准，在世界上具有屈指可数的高超一流技术，享有极高的国际声誉。</a:t>
            </a:r>
            <a:r>
              <a:rPr lang="en-US" altLang="zh-CN" sz="1200" kern="100" dirty="0">
                <a:solidFill>
                  <a:schemeClr val="bg1"/>
                </a:solidFill>
                <a:ea typeface="思源宋体 CN Medium" panose="02020500000000000000" pitchFamily="18" charset="-122"/>
                <a:cs typeface="Times New Roman" panose="02020603050405020304" pitchFamily="18" charset="0"/>
              </a:rPr>
              <a:t>2019</a:t>
            </a:r>
            <a:r>
              <a:rPr lang="zh-CN" altLang="zh-CN" sz="1200" kern="100" dirty="0">
                <a:solidFill>
                  <a:schemeClr val="bg1"/>
                </a:solidFill>
                <a:ea typeface="思源宋体 CN Medium" panose="02020500000000000000" pitchFamily="18" charset="-122"/>
                <a:cs typeface="Times New Roman" panose="02020603050405020304" pitchFamily="18" charset="0"/>
              </a:rPr>
              <a:t>年是中日青少年交流促进年，为了让中国相关专业的大学生有机会实地深入了解，考察日本现代医学护理的相关情况，由株式会社</a:t>
            </a:r>
            <a:r>
              <a:rPr lang="en-US" altLang="zh-CN" sz="1200" kern="100" dirty="0">
                <a:solidFill>
                  <a:schemeClr val="bg1"/>
                </a:solidFill>
                <a:ea typeface="思源宋体 CN Medium" panose="02020500000000000000" pitchFamily="18" charset="-122"/>
                <a:cs typeface="Times New Roman" panose="02020603050405020304" pitchFamily="18" charset="0"/>
              </a:rPr>
              <a:t>GES</a:t>
            </a:r>
            <a:r>
              <a:rPr lang="zh-CN" altLang="zh-CN" sz="1200" kern="100" dirty="0">
                <a:solidFill>
                  <a:schemeClr val="bg1"/>
                </a:solidFill>
                <a:ea typeface="思源宋体 CN Medium" panose="02020500000000000000" pitchFamily="18" charset="-122"/>
                <a:cs typeface="Times New Roman" panose="02020603050405020304" pitchFamily="18" charset="0"/>
              </a:rPr>
              <a:t>主办，日本医药</a:t>
            </a:r>
            <a:r>
              <a:rPr lang="en-US" altLang="zh-CN" sz="1200" kern="100" dirty="0">
                <a:solidFill>
                  <a:schemeClr val="bg1"/>
                </a:solidFill>
                <a:ea typeface="思源宋体 CN Medium" panose="02020500000000000000" pitchFamily="18" charset="-122"/>
                <a:cs typeface="Times New Roman" panose="02020603050405020304" pitchFamily="18" charset="0"/>
              </a:rPr>
              <a:t>NPO</a:t>
            </a:r>
            <a:r>
              <a:rPr lang="zh-CN" altLang="zh-CN" sz="1200" kern="100" dirty="0">
                <a:solidFill>
                  <a:schemeClr val="bg1"/>
                </a:solidFill>
                <a:ea typeface="思源宋体 CN Medium" panose="02020500000000000000" pitchFamily="18" charset="-122"/>
                <a:cs typeface="Times New Roman" panose="02020603050405020304" pitchFamily="18" charset="0"/>
              </a:rPr>
              <a:t>法人仁心会（日语全称：特定非営利活動法人仁心会）协办的此次考察交流项目，并且得到了东京大学医学部、日本医疗企业日医学馆等的大力协助。</a:t>
            </a:r>
          </a:p>
          <a:p>
            <a:r>
              <a:rPr lang="zh-CN" altLang="zh-CN" sz="1200" kern="100" dirty="0">
                <a:solidFill>
                  <a:schemeClr val="bg1"/>
                </a:solidFill>
                <a:ea typeface="思源宋体 CN Medium" panose="02020500000000000000" pitchFamily="18" charset="-122"/>
                <a:cs typeface="Times New Roman" panose="02020603050405020304" pitchFamily="18" charset="0"/>
              </a:rPr>
              <a:t>通过课堂授课、日本医疗届人士交流会、综合医院，最新介护设施等现地考察、医疗护理企业深度访问等形式，力求在短暂的几天让项目参加同学对日本医疗护理现状有深刻认识与理解。考察以分组的形式展开，最后需要进行小组总结报告。结束之后，每人需向仁心会提交调研报告，用以评估项目成果。</a:t>
            </a:r>
          </a:p>
          <a:p>
            <a:pPr algn="just">
              <a:lnSpc>
                <a:spcPct val="150000"/>
              </a:lnSpc>
            </a:pPr>
            <a:endParaRPr lang="zh-CN" altLang="zh-CN" sz="12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endParaRPr>
          </a:p>
        </p:txBody>
      </p:sp>
      <p:pic>
        <p:nvPicPr>
          <p:cNvPr id="5" name="图片 4">
            <a:extLst>
              <a:ext uri="{FF2B5EF4-FFF2-40B4-BE49-F238E27FC236}">
                <a16:creationId xmlns:a16="http://schemas.microsoft.com/office/drawing/2014/main" id="{A9B1EEC0-C31B-4604-A02D-61875C0A405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8620" y="1518437"/>
            <a:ext cx="2827818" cy="2147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矩形 1">
            <a:extLst>
              <a:ext uri="{FF2B5EF4-FFF2-40B4-BE49-F238E27FC236}">
                <a16:creationId xmlns:a16="http://schemas.microsoft.com/office/drawing/2014/main" id="{78C0E18B-18C9-4427-922B-6281A06E9D0E}"/>
              </a:ext>
            </a:extLst>
          </p:cNvPr>
          <p:cNvSpPr/>
          <p:nvPr/>
        </p:nvSpPr>
        <p:spPr>
          <a:xfrm>
            <a:off x="3131913" y="2172495"/>
            <a:ext cx="3511586" cy="1477328"/>
          </a:xfrm>
          <a:prstGeom prst="rect">
            <a:avLst/>
          </a:prstGeom>
          <a:solidFill>
            <a:srgbClr val="62ADC4"/>
          </a:solidFill>
          <a:ln>
            <a:solidFill>
              <a:srgbClr val="62ADC4"/>
            </a:solidFill>
          </a:ln>
          <a:effectLst>
            <a:outerShdw blurRad="50800" dist="38100" dir="2700000" algn="tl" rotWithShape="0">
              <a:prstClr val="black">
                <a:alpha val="40000"/>
              </a:prstClr>
            </a:outerShdw>
          </a:effectLst>
        </p:spPr>
        <p:txBody>
          <a:bodyPr wrap="square" rtlCol="0">
            <a:spAutoFit/>
          </a:bodyPr>
          <a:lstStyle/>
          <a:p>
            <a:pPr>
              <a:lnSpc>
                <a:spcPct val="150000"/>
              </a:lnSpc>
            </a:pP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：简称东大，世界著名研究型综合大学，日本最高学术殿堂，在全球享有极高声誉。</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2016</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年</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CWUR</a:t>
            </a:r>
            <a:r>
              <a:rPr lang="zh-CN" altLang="en-US"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世界大学排名</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中名列世界第</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13</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位、日本第</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1</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位；</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2017</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年</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ARWU</a:t>
            </a:r>
            <a:r>
              <a:rPr lang="zh-CN" altLang="en-US"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世界大学学术排名</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中位列世界第</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20</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位、日本第</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1</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位。</a:t>
            </a:r>
            <a:endParaRPr lang="zh-CN" altLang="en-US"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endParaRPr>
          </a:p>
        </p:txBody>
      </p:sp>
      <p:sp>
        <p:nvSpPr>
          <p:cNvPr id="3" name="矩形 2">
            <a:extLst>
              <a:ext uri="{FF2B5EF4-FFF2-40B4-BE49-F238E27FC236}">
                <a16:creationId xmlns:a16="http://schemas.microsoft.com/office/drawing/2014/main" id="{7C67DD2A-37CC-44E0-8B84-4AA36E834E30}"/>
              </a:ext>
            </a:extLst>
          </p:cNvPr>
          <p:cNvSpPr/>
          <p:nvPr/>
        </p:nvSpPr>
        <p:spPr>
          <a:xfrm>
            <a:off x="2804357" y="121055"/>
            <a:ext cx="4549742" cy="1200329"/>
          </a:xfrm>
          <a:prstGeom prst="rect">
            <a:avLst/>
          </a:prstGeom>
        </p:spPr>
        <p:txBody>
          <a:bodyPr wrap="square">
            <a:spAutoFit/>
          </a:bodyPr>
          <a:lstStyle/>
          <a:p>
            <a:r>
              <a:rPr lang="zh-CN" altLang="zh-CN"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rPr>
              <a:t>大学体验</a:t>
            </a:r>
            <a:endParaRPr lang="zh-CN" altLang="en-US"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endParaRPr>
          </a:p>
        </p:txBody>
      </p:sp>
      <p:pic>
        <p:nvPicPr>
          <p:cNvPr id="13" name="图片 12">
            <a:extLst>
              <a:ext uri="{FF2B5EF4-FFF2-40B4-BE49-F238E27FC236}">
                <a16:creationId xmlns:a16="http://schemas.microsoft.com/office/drawing/2014/main" id="{C0F31123-D47F-43CF-B91C-72309B373C9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767" r="561"/>
          <a:stretch/>
        </p:blipFill>
        <p:spPr>
          <a:xfrm>
            <a:off x="3630202" y="4148608"/>
            <a:ext cx="3013297" cy="2127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图片 16">
            <a:extLst>
              <a:ext uri="{FF2B5EF4-FFF2-40B4-BE49-F238E27FC236}">
                <a16:creationId xmlns:a16="http://schemas.microsoft.com/office/drawing/2014/main" id="{07BE24C9-4EE5-4A2B-85D0-189DFFF1FCF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889"/>
          <a:stretch/>
        </p:blipFill>
        <p:spPr>
          <a:xfrm>
            <a:off x="316741" y="7023951"/>
            <a:ext cx="2798969" cy="2245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矩形 11">
            <a:extLst>
              <a:ext uri="{FF2B5EF4-FFF2-40B4-BE49-F238E27FC236}">
                <a16:creationId xmlns:a16="http://schemas.microsoft.com/office/drawing/2014/main" id="{C5B74E90-C78A-4459-AB63-A9B29B9C5FFE}"/>
              </a:ext>
            </a:extLst>
          </p:cNvPr>
          <p:cNvSpPr/>
          <p:nvPr/>
        </p:nvSpPr>
        <p:spPr>
          <a:xfrm>
            <a:off x="324382" y="5116793"/>
            <a:ext cx="3355665" cy="1200329"/>
          </a:xfrm>
          <a:prstGeom prst="rect">
            <a:avLst/>
          </a:prstGeom>
          <a:solidFill>
            <a:srgbClr val="62ADC4"/>
          </a:solidFill>
          <a:ln>
            <a:solidFill>
              <a:srgbClr val="62ADC4"/>
            </a:solidFill>
          </a:ln>
          <a:effectLst>
            <a:outerShdw blurRad="50800" dist="38100" dir="2700000" algn="tl" rotWithShape="0">
              <a:prstClr val="black">
                <a:alpha val="40000"/>
              </a:prstClr>
            </a:outerShdw>
          </a:effectLst>
        </p:spPr>
        <p:txBody>
          <a:bodyPr wrap="square" rtlCol="0">
            <a:spAutoFit/>
          </a:bodyPr>
          <a:lstStyle/>
          <a:p>
            <a:pPr>
              <a:lnSpc>
                <a:spcPct val="150000"/>
              </a:lnSpc>
            </a:pPr>
            <a:r>
              <a:rPr lang="zh-CN" altLang="en-US"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简称早大，日本私立名校，也是亚洲最为国际化的大学之一，学校推行广博教、注重综合素质的培养</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a:t>
            </a:r>
            <a:r>
              <a:rPr lang="zh-CN" altLang="en-US"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传统强势科目为政治经济 学等文科科学</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a:t>
            </a:r>
            <a:r>
              <a:rPr lang="zh-CN" altLang="en-US"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毕业生在企业中的满意度常年居日本第一。</a:t>
            </a:r>
          </a:p>
        </p:txBody>
      </p:sp>
      <p:sp>
        <p:nvSpPr>
          <p:cNvPr id="4" name="矩形 3"/>
          <p:cNvSpPr/>
          <p:nvPr/>
        </p:nvSpPr>
        <p:spPr>
          <a:xfrm>
            <a:off x="315753" y="4314565"/>
            <a:ext cx="3429000" cy="769441"/>
          </a:xfrm>
          <a:prstGeom prst="rect">
            <a:avLst/>
          </a:prstGeom>
        </p:spPr>
        <p:txBody>
          <a:bodyPr>
            <a:spAutoFit/>
          </a:bodyPr>
          <a:lstStyle/>
          <a:p>
            <a:r>
              <a:rPr lang="zh-CN" altLang="en-US" sz="2400" dirty="0">
                <a:solidFill>
                  <a:srgbClr val="EC7789"/>
                </a:solidFill>
                <a:latin typeface="思源宋体 CN Medium" panose="02020500000000000000" pitchFamily="18" charset="-122"/>
                <a:ea typeface="思源宋体 CN Medium" panose="02020500000000000000" pitchFamily="18" charset="-122"/>
              </a:rPr>
              <a:t>早稻田大学</a:t>
            </a:r>
            <a:endParaRPr lang="en-US" altLang="zh-CN" sz="2400" dirty="0">
              <a:solidFill>
                <a:srgbClr val="EC7789"/>
              </a:solidFill>
              <a:latin typeface="思源宋体 CN Medium" panose="02020500000000000000" pitchFamily="18" charset="-122"/>
              <a:ea typeface="思源宋体 CN Medium" panose="02020500000000000000" pitchFamily="18" charset="-122"/>
            </a:endParaRPr>
          </a:p>
          <a:p>
            <a:r>
              <a:rPr lang="en-US" altLang="zh-CN" sz="2000" dirty="0" err="1">
                <a:solidFill>
                  <a:srgbClr val="EC7789"/>
                </a:solidFill>
                <a:latin typeface="思源宋体 CN Medium" panose="02020500000000000000" pitchFamily="18" charset="-122"/>
                <a:ea typeface="思源宋体 CN Medium" panose="02020500000000000000" pitchFamily="18" charset="-122"/>
              </a:rPr>
              <a:t>Waseda</a:t>
            </a:r>
            <a:r>
              <a:rPr lang="en-US" altLang="zh-CN" sz="2000" dirty="0">
                <a:solidFill>
                  <a:srgbClr val="EC7789"/>
                </a:solidFill>
                <a:latin typeface="思源宋体 CN Medium" panose="02020500000000000000" pitchFamily="18" charset="-122"/>
                <a:ea typeface="思源宋体 CN Medium" panose="02020500000000000000" pitchFamily="18" charset="-122"/>
              </a:rPr>
              <a:t> University</a:t>
            </a:r>
            <a:r>
              <a:rPr lang="zh-CN" altLang="en-US" sz="2000" dirty="0">
                <a:solidFill>
                  <a:srgbClr val="FCEBE4"/>
                </a:solidFill>
                <a:latin typeface="思源宋体 CN Medium" panose="02020500000000000000" pitchFamily="18" charset="-122"/>
                <a:ea typeface="思源宋体 CN Medium" panose="02020500000000000000" pitchFamily="18" charset="-122"/>
              </a:rPr>
              <a:t>：</a:t>
            </a:r>
            <a:endParaRPr lang="zh-CN" altLang="en-US" sz="2000" dirty="0"/>
          </a:p>
        </p:txBody>
      </p:sp>
      <p:sp>
        <p:nvSpPr>
          <p:cNvPr id="8" name="矩形 7"/>
          <p:cNvSpPr/>
          <p:nvPr/>
        </p:nvSpPr>
        <p:spPr>
          <a:xfrm>
            <a:off x="3285018" y="1387827"/>
            <a:ext cx="4069081" cy="769441"/>
          </a:xfrm>
          <a:prstGeom prst="rect">
            <a:avLst/>
          </a:prstGeom>
        </p:spPr>
        <p:txBody>
          <a:bodyPr wrap="square">
            <a:spAutoFit/>
          </a:bodyPr>
          <a:lstStyle/>
          <a:p>
            <a:r>
              <a:rPr lang="zh-CN" altLang="zh-CN" sz="2400" dirty="0">
                <a:solidFill>
                  <a:srgbClr val="EC7789"/>
                </a:solidFill>
                <a:latin typeface="思源宋体 CN Medium" panose="02020500000000000000" pitchFamily="18" charset="-122"/>
                <a:ea typeface="思源宋体 CN Medium" panose="02020500000000000000" pitchFamily="18" charset="-122"/>
              </a:rPr>
              <a:t>东京大学</a:t>
            </a:r>
            <a:endParaRPr lang="en-US" altLang="zh-CN" sz="2400" dirty="0">
              <a:solidFill>
                <a:srgbClr val="EC7789"/>
              </a:solidFill>
              <a:latin typeface="思源宋体 CN Medium" panose="02020500000000000000" pitchFamily="18" charset="-122"/>
              <a:ea typeface="思源宋体 CN Medium" panose="02020500000000000000" pitchFamily="18" charset="-122"/>
            </a:endParaRPr>
          </a:p>
          <a:p>
            <a:r>
              <a:rPr lang="en-US" altLang="zh-CN" sz="2000" dirty="0">
                <a:solidFill>
                  <a:srgbClr val="EC7789"/>
                </a:solidFill>
                <a:latin typeface="思源宋体 CN Medium" panose="02020500000000000000" pitchFamily="18" charset="-122"/>
                <a:ea typeface="思源宋体 CN Medium" panose="02020500000000000000" pitchFamily="18" charset="-122"/>
              </a:rPr>
              <a:t>The University of Tokyo</a:t>
            </a:r>
            <a:endParaRPr lang="zh-CN" altLang="en-US" sz="2000" dirty="0">
              <a:solidFill>
                <a:srgbClr val="EC7789"/>
              </a:solidFill>
              <a:latin typeface="思源宋体 CN Medium" panose="02020500000000000000" pitchFamily="18" charset="-122"/>
              <a:ea typeface="思源宋体 CN Medium" panose="02020500000000000000" pitchFamily="18" charset="-122"/>
            </a:endParaRPr>
          </a:p>
        </p:txBody>
      </p:sp>
      <p:sp>
        <p:nvSpPr>
          <p:cNvPr id="11" name="矩形 10"/>
          <p:cNvSpPr/>
          <p:nvPr/>
        </p:nvSpPr>
        <p:spPr>
          <a:xfrm>
            <a:off x="3251166" y="6886316"/>
            <a:ext cx="3429000" cy="769441"/>
          </a:xfrm>
          <a:prstGeom prst="rect">
            <a:avLst/>
          </a:prstGeom>
        </p:spPr>
        <p:txBody>
          <a:bodyPr>
            <a:spAutoFit/>
          </a:bodyPr>
          <a:lstStyle/>
          <a:p>
            <a:r>
              <a:rPr lang="zh-CN" altLang="zh-CN" sz="2400" dirty="0">
                <a:solidFill>
                  <a:srgbClr val="EC7789"/>
                </a:solidFill>
                <a:latin typeface="思源宋体 CN Medium" panose="02020500000000000000" pitchFamily="18" charset="-122"/>
                <a:ea typeface="思源宋体 CN Medium" panose="02020500000000000000" pitchFamily="18" charset="-122"/>
              </a:rPr>
              <a:t>同志社大学</a:t>
            </a:r>
            <a:endParaRPr lang="en-US" altLang="zh-CN" sz="2400" dirty="0">
              <a:solidFill>
                <a:srgbClr val="EC7789"/>
              </a:solidFill>
              <a:latin typeface="思源宋体 CN Medium" panose="02020500000000000000" pitchFamily="18" charset="-122"/>
              <a:ea typeface="思源宋体 CN Medium" panose="02020500000000000000" pitchFamily="18" charset="-122"/>
            </a:endParaRPr>
          </a:p>
          <a:p>
            <a:r>
              <a:rPr lang="en-US" altLang="zh-CN" sz="2000" dirty="0" err="1">
                <a:solidFill>
                  <a:srgbClr val="EC7789"/>
                </a:solidFill>
                <a:latin typeface="思源宋体 CN Medium" panose="02020500000000000000" pitchFamily="18" charset="-122"/>
                <a:ea typeface="思源宋体 CN Medium" panose="02020500000000000000" pitchFamily="18" charset="-122"/>
              </a:rPr>
              <a:t>Doshisha</a:t>
            </a:r>
            <a:r>
              <a:rPr lang="en-US" altLang="zh-CN" sz="2000" dirty="0">
                <a:solidFill>
                  <a:srgbClr val="EC7789"/>
                </a:solidFill>
                <a:latin typeface="思源宋体 CN Medium" panose="02020500000000000000" pitchFamily="18" charset="-122"/>
                <a:ea typeface="思源宋体 CN Medium" panose="02020500000000000000" pitchFamily="18" charset="-122"/>
              </a:rPr>
              <a:t> University</a:t>
            </a:r>
            <a:endParaRPr lang="zh-CN" altLang="en-US" sz="2000" dirty="0">
              <a:solidFill>
                <a:srgbClr val="EC7789"/>
              </a:solidFill>
              <a:latin typeface="思源宋体 CN Medium" panose="02020500000000000000" pitchFamily="18" charset="-122"/>
              <a:ea typeface="思源宋体 CN Medium" panose="02020500000000000000" pitchFamily="18" charset="-122"/>
            </a:endParaRPr>
          </a:p>
        </p:txBody>
      </p:sp>
      <p:sp>
        <p:nvSpPr>
          <p:cNvPr id="16" name="矩形 15">
            <a:extLst>
              <a:ext uri="{FF2B5EF4-FFF2-40B4-BE49-F238E27FC236}">
                <a16:creationId xmlns:a16="http://schemas.microsoft.com/office/drawing/2014/main" id="{F07AD42A-4E18-46DF-AE2D-A724DD622238}"/>
              </a:ext>
            </a:extLst>
          </p:cNvPr>
          <p:cNvSpPr/>
          <p:nvPr/>
        </p:nvSpPr>
        <p:spPr>
          <a:xfrm>
            <a:off x="3027922" y="7874389"/>
            <a:ext cx="3615577" cy="1200329"/>
          </a:xfrm>
          <a:prstGeom prst="rect">
            <a:avLst/>
          </a:prstGeom>
          <a:solidFill>
            <a:srgbClr val="62ADC4"/>
          </a:solidFill>
          <a:ln>
            <a:solidFill>
              <a:srgbClr val="62ADC4"/>
            </a:solidFill>
          </a:ln>
          <a:effectLst>
            <a:outerShdw blurRad="50800" dist="38100" dir="2700000" algn="tl" rotWithShape="0">
              <a:prstClr val="black">
                <a:alpha val="40000"/>
              </a:prstClr>
            </a:outerShdw>
          </a:effectLst>
        </p:spPr>
        <p:txBody>
          <a:bodyPr wrap="square" rtlCol="0">
            <a:spAutoFit/>
          </a:bodyPr>
          <a:lstStyle/>
          <a:p>
            <a:pPr>
              <a:lnSpc>
                <a:spcPct val="150000"/>
              </a:lnSpc>
            </a:pP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建于</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1875</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年，已有</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142</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年的历史，是日本最古老的私立名校之一。由于其优质的师资和完整的学科设置，在日本关西四大名门</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关关同立</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中稳居首位，日本文部科学省</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G30</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计划的</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13</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所重点大学之一。</a:t>
            </a:r>
          </a:p>
        </p:txBody>
      </p:sp>
      <p:sp>
        <p:nvSpPr>
          <p:cNvPr id="14" name="矩形 13"/>
          <p:cNvSpPr/>
          <p:nvPr/>
        </p:nvSpPr>
        <p:spPr>
          <a:xfrm>
            <a:off x="242684" y="9439964"/>
            <a:ext cx="6084668" cy="469359"/>
          </a:xfrm>
          <a:prstGeom prst="rect">
            <a:avLst/>
          </a:prstGeom>
        </p:spPr>
        <p:txBody>
          <a:bodyPr wrap="square">
            <a:spAutoFit/>
          </a:bodyPr>
          <a:lstStyle/>
          <a:p>
            <a:r>
              <a:rPr lang="zh-CN" altLang="en-US" sz="1050" dirty="0">
                <a:solidFill>
                  <a:schemeClr val="bg1">
                    <a:lumMod val="75000"/>
                  </a:schemeClr>
                </a:solidFill>
                <a:latin typeface="思源宋体 CN Medium" panose="02020500000000000000" pitchFamily="18" charset="-122"/>
                <a:ea typeface="思源宋体 CN Medium" panose="02020500000000000000" pitchFamily="18" charset="-122"/>
              </a:rPr>
              <a:t>东京大学、早稻田大学、同志社大学校园参观</a:t>
            </a:r>
          </a:p>
          <a:p>
            <a:r>
              <a:rPr lang="zh-CN" altLang="en-US" sz="1050" dirty="0">
                <a:solidFill>
                  <a:schemeClr val="bg1">
                    <a:lumMod val="75000"/>
                  </a:schemeClr>
                </a:solidFill>
                <a:latin typeface="思源宋体 CN Medium" panose="02020500000000000000" pitchFamily="18" charset="-122"/>
                <a:ea typeface="思源宋体 CN Medium" panose="02020500000000000000" pitchFamily="18" charset="-122"/>
              </a:rPr>
              <a:t>涉及文化、教育、社会等，授课语言使用中文或英文、日语（配有翻译</a:t>
            </a:r>
            <a:r>
              <a:rPr lang="zh-CN" altLang="en-US" sz="1400" dirty="0">
                <a:solidFill>
                  <a:schemeClr val="bg1">
                    <a:lumMod val="75000"/>
                  </a:schemeClr>
                </a:solidFill>
                <a:latin typeface="思源宋体 CN Medium" panose="02020500000000000000" pitchFamily="18" charset="-122"/>
                <a:ea typeface="思源宋体 CN Medium" panose="02020500000000000000" pitchFamily="18" charset="-122"/>
              </a:rPr>
              <a:t>）</a:t>
            </a:r>
          </a:p>
        </p:txBody>
      </p:sp>
    </p:spTree>
    <p:extLst>
      <p:ext uri="{BB962C8B-B14F-4D97-AF65-F5344CB8AC3E}">
        <p14:creationId xmlns:p14="http://schemas.microsoft.com/office/powerpoint/2010/main" val="2960005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wave">
          <a:fgClr>
            <a:srgbClr val="FCEBE4"/>
          </a:fgClr>
          <a:bgClr>
            <a:schemeClr val="bg1"/>
          </a:bgClr>
        </a:patt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90C5317-4EF9-4EF3-9C65-9809FAE04BEA}"/>
              </a:ext>
            </a:extLst>
          </p:cNvPr>
          <p:cNvSpPr/>
          <p:nvPr/>
        </p:nvSpPr>
        <p:spPr>
          <a:xfrm>
            <a:off x="937260" y="1433771"/>
            <a:ext cx="5532120" cy="1721690"/>
          </a:xfrm>
          <a:prstGeom prst="rect">
            <a:avLst/>
          </a:prstGeom>
        </p:spPr>
        <p:txBody>
          <a:bodyPr wrap="square">
            <a:spAutoFit/>
          </a:bodyPr>
          <a:lstStyle/>
          <a:p>
            <a:pPr indent="266700" algn="just">
              <a:lnSpc>
                <a:spcPct val="150000"/>
              </a:lnSpc>
            </a:pPr>
            <a:r>
              <a:rPr lang="en-US" altLang="zh-CN" sz="1200" kern="100" dirty="0">
                <a:solidFill>
                  <a:schemeClr val="bg1"/>
                </a:solidFill>
                <a:ea typeface="思源宋体 CN Medium" panose="02020500000000000000" pitchFamily="18" charset="-122"/>
                <a:cs typeface="Times New Roman" panose="02020603050405020304" pitchFamily="18" charset="0"/>
              </a:rPr>
              <a:t>NPO </a:t>
            </a:r>
            <a:r>
              <a:rPr lang="zh-CN" altLang="en-US" sz="1200" kern="100" dirty="0">
                <a:solidFill>
                  <a:schemeClr val="bg1"/>
                </a:solidFill>
                <a:ea typeface="思源宋体 CN Medium" panose="02020500000000000000" pitchFamily="18" charset="-122"/>
                <a:cs typeface="Times New Roman" panose="02020603050405020304" pitchFamily="18" charset="0"/>
              </a:rPr>
              <a:t>法人仁心会</a:t>
            </a:r>
            <a:r>
              <a:rPr lang="zh-CN" altLang="zh-CN" sz="1200" kern="100" dirty="0">
                <a:solidFill>
                  <a:schemeClr val="bg1"/>
                </a:solidFill>
                <a:ea typeface="思源宋体 CN Medium" panose="02020500000000000000" pitchFamily="18" charset="-122"/>
                <a:cs typeface="Times New Roman" panose="02020603050405020304" pitchFamily="18" charset="0"/>
              </a:rPr>
              <a:t>是目前日本华人医药界最活跃的，以中日间值得信赖的第三方医药非盈利组织为目标的法人团体。注册地在日本东京都。目前拥有医药企业会员，赞助会员，正会员和准会员</a:t>
            </a:r>
            <a:r>
              <a:rPr lang="en-US" altLang="zh-CN" sz="1200" kern="100" dirty="0">
                <a:solidFill>
                  <a:schemeClr val="bg1"/>
                </a:solidFill>
                <a:ea typeface="思源宋体 CN Medium" panose="02020500000000000000" pitchFamily="18" charset="-122"/>
                <a:cs typeface="Times New Roman" panose="02020603050405020304" pitchFamily="18" charset="0"/>
              </a:rPr>
              <a:t>300</a:t>
            </a:r>
            <a:r>
              <a:rPr lang="zh-CN" altLang="zh-CN" sz="1200" kern="100" dirty="0">
                <a:solidFill>
                  <a:schemeClr val="bg1"/>
                </a:solidFill>
                <a:ea typeface="思源宋体 CN Medium" panose="02020500000000000000" pitchFamily="18" charset="-122"/>
                <a:cs typeface="Times New Roman" panose="02020603050405020304" pitchFamily="18" charset="0"/>
              </a:rPr>
              <a:t>余人</a:t>
            </a:r>
            <a:r>
              <a:rPr lang="en-US" altLang="zh-CN" sz="1200" kern="100" dirty="0">
                <a:solidFill>
                  <a:schemeClr val="bg1"/>
                </a:solidFill>
                <a:ea typeface="思源宋体 CN Medium" panose="02020500000000000000" pitchFamily="18" charset="-122"/>
                <a:cs typeface="Times New Roman" panose="02020603050405020304" pitchFamily="18" charset="0"/>
              </a:rPr>
              <a:t>/</a:t>
            </a:r>
            <a:r>
              <a:rPr lang="zh-CN" altLang="zh-CN" sz="1200" kern="100" dirty="0">
                <a:solidFill>
                  <a:schemeClr val="bg1"/>
                </a:solidFill>
                <a:ea typeface="思源宋体 CN Medium" panose="02020500000000000000" pitchFamily="18" charset="-122"/>
                <a:cs typeface="Times New Roman" panose="02020603050405020304" pitchFamily="18" charset="0"/>
              </a:rPr>
              <a:t>团体。涵盖了中日医药界从上游到下游产学研结合的各行业精英，其中</a:t>
            </a:r>
            <a:r>
              <a:rPr lang="en-US" altLang="zh-CN" sz="1200" kern="100" dirty="0">
                <a:solidFill>
                  <a:schemeClr val="bg1"/>
                </a:solidFill>
                <a:ea typeface="思源宋体 CN Medium" panose="02020500000000000000" pitchFamily="18" charset="-122"/>
                <a:cs typeface="Times New Roman" panose="02020603050405020304" pitchFamily="18" charset="0"/>
              </a:rPr>
              <a:t>75%</a:t>
            </a:r>
            <a:r>
              <a:rPr lang="zh-CN" altLang="zh-CN" sz="1200" kern="100" dirty="0">
                <a:solidFill>
                  <a:schemeClr val="bg1"/>
                </a:solidFill>
                <a:ea typeface="思源宋体 CN Medium" panose="02020500000000000000" pitchFamily="18" charset="-122"/>
                <a:cs typeface="Times New Roman" panose="02020603050405020304" pitchFamily="18" charset="0"/>
              </a:rPr>
              <a:t>的会员身处日本。协会成员们都为构筑中日乃至亚太之间的健康长寿福祉社会而努力。</a:t>
            </a:r>
          </a:p>
          <a:p>
            <a:pPr indent="266700" algn="just">
              <a:lnSpc>
                <a:spcPct val="150000"/>
              </a:lnSpc>
              <a:spcAft>
                <a:spcPts val="0"/>
              </a:spcAft>
            </a:pPr>
            <a:r>
              <a:rPr lang="zh-CN" altLang="zh-CN" sz="12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rPr>
              <a:t>。</a:t>
            </a:r>
          </a:p>
        </p:txBody>
      </p:sp>
      <p:sp>
        <p:nvSpPr>
          <p:cNvPr id="9" name="矩形 8">
            <a:extLst>
              <a:ext uri="{FF2B5EF4-FFF2-40B4-BE49-F238E27FC236}">
                <a16:creationId xmlns:a16="http://schemas.microsoft.com/office/drawing/2014/main" id="{C8615465-E03C-4103-9AC9-57283116A8B3}"/>
              </a:ext>
            </a:extLst>
          </p:cNvPr>
          <p:cNvSpPr/>
          <p:nvPr/>
        </p:nvSpPr>
        <p:spPr>
          <a:xfrm>
            <a:off x="458211" y="7312116"/>
            <a:ext cx="5874258" cy="1998689"/>
          </a:xfrm>
          <a:prstGeom prst="rect">
            <a:avLst/>
          </a:prstGeom>
        </p:spPr>
        <p:txBody>
          <a:bodyPr wrap="square">
            <a:spAutoFit/>
          </a:bodyPr>
          <a:lstStyle/>
          <a:p>
            <a:r>
              <a:rPr lang="zh-CN" altLang="zh-CN" sz="1200" kern="100" dirty="0">
                <a:solidFill>
                  <a:schemeClr val="bg1"/>
                </a:solidFill>
                <a:ea typeface="思源宋体 CN Medium" panose="02020500000000000000" pitchFamily="18" charset="-122"/>
                <a:cs typeface="Times New Roman" panose="02020603050405020304" pitchFamily="18" charset="0"/>
              </a:rPr>
              <a:t>众所周知，日本的医疗护理水准，在世界上具有屈指可数的高超一流技术，享有极高的国际声誉。</a:t>
            </a:r>
            <a:r>
              <a:rPr lang="en-US" altLang="zh-CN" sz="1200" kern="100" dirty="0">
                <a:solidFill>
                  <a:schemeClr val="bg1"/>
                </a:solidFill>
                <a:ea typeface="思源宋体 CN Medium" panose="02020500000000000000" pitchFamily="18" charset="-122"/>
                <a:cs typeface="Times New Roman" panose="02020603050405020304" pitchFamily="18" charset="0"/>
              </a:rPr>
              <a:t>2019</a:t>
            </a:r>
            <a:r>
              <a:rPr lang="zh-CN" altLang="zh-CN" sz="1200" kern="100" dirty="0">
                <a:solidFill>
                  <a:schemeClr val="bg1"/>
                </a:solidFill>
                <a:ea typeface="思源宋体 CN Medium" panose="02020500000000000000" pitchFamily="18" charset="-122"/>
                <a:cs typeface="Times New Roman" panose="02020603050405020304" pitchFamily="18" charset="0"/>
              </a:rPr>
              <a:t>年是中日青少年交流促进年，为了让中国相关专业的大学生有机会实地深入了解，考察日本现代医学护理的相关情况，由株式会社</a:t>
            </a:r>
            <a:r>
              <a:rPr lang="en-US" altLang="zh-CN" sz="1200" kern="100" dirty="0">
                <a:solidFill>
                  <a:schemeClr val="bg1"/>
                </a:solidFill>
                <a:ea typeface="思源宋体 CN Medium" panose="02020500000000000000" pitchFamily="18" charset="-122"/>
                <a:cs typeface="Times New Roman" panose="02020603050405020304" pitchFamily="18" charset="0"/>
              </a:rPr>
              <a:t>GES</a:t>
            </a:r>
            <a:r>
              <a:rPr lang="zh-CN" altLang="zh-CN" sz="1200" kern="100" dirty="0">
                <a:solidFill>
                  <a:schemeClr val="bg1"/>
                </a:solidFill>
                <a:ea typeface="思源宋体 CN Medium" panose="02020500000000000000" pitchFamily="18" charset="-122"/>
                <a:cs typeface="Times New Roman" panose="02020603050405020304" pitchFamily="18" charset="0"/>
              </a:rPr>
              <a:t>主办，日本医药</a:t>
            </a:r>
            <a:r>
              <a:rPr lang="en-US" altLang="zh-CN" sz="1200" kern="100" dirty="0">
                <a:solidFill>
                  <a:schemeClr val="bg1"/>
                </a:solidFill>
                <a:ea typeface="思源宋体 CN Medium" panose="02020500000000000000" pitchFamily="18" charset="-122"/>
                <a:cs typeface="Times New Roman" panose="02020603050405020304" pitchFamily="18" charset="0"/>
              </a:rPr>
              <a:t>NPO</a:t>
            </a:r>
            <a:r>
              <a:rPr lang="zh-CN" altLang="zh-CN" sz="1200" kern="100" dirty="0">
                <a:solidFill>
                  <a:schemeClr val="bg1"/>
                </a:solidFill>
                <a:ea typeface="思源宋体 CN Medium" panose="02020500000000000000" pitchFamily="18" charset="-122"/>
                <a:cs typeface="Times New Roman" panose="02020603050405020304" pitchFamily="18" charset="0"/>
              </a:rPr>
              <a:t>法人仁心会（日语全称：特定非営利活動法人仁心会）协办的此次考察交流项目，并且得到了东京大学医学部、日本医疗企业日医学馆等的大力协助。</a:t>
            </a:r>
          </a:p>
          <a:p>
            <a:r>
              <a:rPr lang="zh-CN" altLang="zh-CN" sz="1200" kern="100" dirty="0">
                <a:solidFill>
                  <a:schemeClr val="bg1"/>
                </a:solidFill>
                <a:ea typeface="思源宋体 CN Medium" panose="02020500000000000000" pitchFamily="18" charset="-122"/>
                <a:cs typeface="Times New Roman" panose="02020603050405020304" pitchFamily="18" charset="0"/>
              </a:rPr>
              <a:t>通过课堂授课、日本医疗届人士交流会、综合医院，最新介护设施等现地考察、医疗护理企业深度访问等形式，力求在短暂的几天让项目参加同学对日本医疗护理现状有深刻认识与理解。考察以分组的形式展开，最后需要进行小组总结报告。结束之后，每人需向仁心会提交调研报告，用以评估项目成果。</a:t>
            </a:r>
          </a:p>
          <a:p>
            <a:pPr algn="just">
              <a:lnSpc>
                <a:spcPct val="150000"/>
              </a:lnSpc>
            </a:pPr>
            <a:endParaRPr lang="zh-CN" altLang="zh-CN" sz="12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endParaRPr>
          </a:p>
        </p:txBody>
      </p:sp>
      <p:sp>
        <p:nvSpPr>
          <p:cNvPr id="2" name="矩形 1">
            <a:extLst>
              <a:ext uri="{FF2B5EF4-FFF2-40B4-BE49-F238E27FC236}">
                <a16:creationId xmlns:a16="http://schemas.microsoft.com/office/drawing/2014/main" id="{78C0E18B-18C9-4427-922B-6281A06E9D0E}"/>
              </a:ext>
            </a:extLst>
          </p:cNvPr>
          <p:cNvSpPr/>
          <p:nvPr/>
        </p:nvSpPr>
        <p:spPr>
          <a:xfrm>
            <a:off x="353408" y="1621341"/>
            <a:ext cx="3705621" cy="890821"/>
          </a:xfrm>
          <a:prstGeom prst="rect">
            <a:avLst/>
          </a:prstGeom>
          <a:solidFill>
            <a:srgbClr val="62ADC4"/>
          </a:solidFill>
          <a:ln>
            <a:solidFill>
              <a:srgbClr val="62ADC4"/>
            </a:solidFill>
          </a:ln>
          <a:effectLst>
            <a:outerShdw blurRad="50800" dist="38100" dir="2700000" algn="tl" rotWithShape="0">
              <a:prstClr val="black">
                <a:alpha val="40000"/>
              </a:prstClr>
            </a:outerShdw>
          </a:effectLst>
        </p:spPr>
        <p:txBody>
          <a:bodyPr wrap="square" rtlCol="0">
            <a:spAutoFit/>
          </a:bodyPr>
          <a:lstStyle/>
          <a:p>
            <a:pPr lvl="0">
              <a:lnSpc>
                <a:spcPct val="150000"/>
              </a:lnSpc>
            </a:pPr>
            <a:r>
              <a:rPr lang="zh-CN" altLang="zh-CN" sz="1200" dirty="0">
                <a:solidFill>
                  <a:srgbClr val="EC7789"/>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清水寺 </a:t>
            </a:r>
            <a:r>
              <a:rPr lang="zh-CN" altLang="en-US" sz="1200" dirty="0">
                <a:solidFill>
                  <a:srgbClr val="EC7789"/>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清水寺位于京都东部音羽山的山腰，始建于</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778</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年，是京都最古老的寺院，曾数次被烧毁并重建，后于</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1994</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年被列入世界文化遗产名录</a:t>
            </a:r>
            <a:endParaRPr lang="zh-CN" altLang="en-US"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endParaRPr>
          </a:p>
        </p:txBody>
      </p:sp>
      <p:sp>
        <p:nvSpPr>
          <p:cNvPr id="7" name="矩形 6">
            <a:extLst>
              <a:ext uri="{FF2B5EF4-FFF2-40B4-BE49-F238E27FC236}">
                <a16:creationId xmlns:a16="http://schemas.microsoft.com/office/drawing/2014/main" id="{C5B74E90-C78A-4459-AB63-A9B29B9C5FFE}"/>
              </a:ext>
            </a:extLst>
          </p:cNvPr>
          <p:cNvSpPr/>
          <p:nvPr/>
        </p:nvSpPr>
        <p:spPr>
          <a:xfrm>
            <a:off x="4059030" y="2767088"/>
            <a:ext cx="2273439" cy="1721818"/>
          </a:xfrm>
          <a:prstGeom prst="rect">
            <a:avLst/>
          </a:prstGeom>
          <a:solidFill>
            <a:srgbClr val="62ADC4"/>
          </a:solidFill>
          <a:ln>
            <a:solidFill>
              <a:srgbClr val="62ADC4"/>
            </a:solidFill>
          </a:ln>
          <a:effectLst>
            <a:outerShdw blurRad="50800" dist="38100" dir="2700000" algn="tl" rotWithShape="0">
              <a:prstClr val="black">
                <a:alpha val="40000"/>
              </a:prstClr>
            </a:outerShdw>
          </a:effectLst>
        </p:spPr>
        <p:txBody>
          <a:bodyPr wrap="square" rtlCol="0">
            <a:spAutoFit/>
          </a:bodyPr>
          <a:lstStyle/>
          <a:p>
            <a:pPr>
              <a:lnSpc>
                <a:spcPct val="150000"/>
              </a:lnSpc>
            </a:pPr>
            <a:r>
              <a:rPr lang="zh-CN" altLang="zh-CN" sz="1200" dirty="0">
                <a:solidFill>
                  <a:srgbClr val="EC7789"/>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东京塔</a:t>
            </a:r>
            <a:r>
              <a:rPr lang="zh-CN" altLang="en-US" sz="1200" dirty="0">
                <a:solidFill>
                  <a:srgbClr val="EC7789"/>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是东京地标性建筑物，位于东京都港区芝公园，高</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332.6</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米。东京塔在</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150</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米处设有大瞭望台，</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249.9</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米处设有特别瞭望台，可一览东京都内景色，晴朗之日可远眺富士山。</a:t>
            </a:r>
          </a:p>
        </p:txBody>
      </p:sp>
      <p:sp>
        <p:nvSpPr>
          <p:cNvPr id="15" name="矩形 14">
            <a:extLst>
              <a:ext uri="{FF2B5EF4-FFF2-40B4-BE49-F238E27FC236}">
                <a16:creationId xmlns:a16="http://schemas.microsoft.com/office/drawing/2014/main" id="{F07AD42A-4E18-46DF-AE2D-A724DD622238}"/>
              </a:ext>
            </a:extLst>
          </p:cNvPr>
          <p:cNvSpPr/>
          <p:nvPr/>
        </p:nvSpPr>
        <p:spPr>
          <a:xfrm>
            <a:off x="353409" y="4851680"/>
            <a:ext cx="3705620" cy="890821"/>
          </a:xfrm>
          <a:prstGeom prst="rect">
            <a:avLst/>
          </a:prstGeom>
          <a:solidFill>
            <a:srgbClr val="62ADC4"/>
          </a:solidFill>
          <a:ln>
            <a:solidFill>
              <a:srgbClr val="62ADC4"/>
            </a:solidFill>
          </a:ln>
          <a:effectLst>
            <a:outerShdw blurRad="50800" dist="38100" dir="2700000" algn="tl" rotWithShape="0">
              <a:prstClr val="black">
                <a:alpha val="40000"/>
              </a:prstClr>
            </a:outerShdw>
          </a:effectLst>
        </p:spPr>
        <p:txBody>
          <a:bodyPr wrap="square" rtlCol="0">
            <a:spAutoFit/>
          </a:bodyPr>
          <a:lstStyle/>
          <a:p>
            <a:pPr>
              <a:lnSpc>
                <a:spcPct val="150000"/>
              </a:lnSpc>
            </a:pPr>
            <a:r>
              <a:rPr lang="zh-CN" altLang="zh-CN" sz="1200" dirty="0">
                <a:solidFill>
                  <a:srgbClr val="EC7789"/>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东大寺</a:t>
            </a:r>
            <a:r>
              <a:rPr lang="zh-CN" altLang="en-US" sz="1200" dirty="0">
                <a:solidFill>
                  <a:srgbClr val="EC7789"/>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是日本</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华严宗</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大本山，又称为</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大华严寺</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、金光明四天王</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护国寺</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等。东大寺位于平城京</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今</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奈良)</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东，是</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南都七大寺</a:t>
            </a:r>
            <a:r>
              <a:rPr lang="zh-CN"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之一，距今约有一千二百余年的历史</a:t>
            </a:r>
          </a:p>
        </p:txBody>
      </p:sp>
      <p:sp>
        <p:nvSpPr>
          <p:cNvPr id="12" name="矩形 11">
            <a:extLst>
              <a:ext uri="{FF2B5EF4-FFF2-40B4-BE49-F238E27FC236}">
                <a16:creationId xmlns:a16="http://schemas.microsoft.com/office/drawing/2014/main" id="{054C680F-EC76-4278-A9EC-3391A854174E}"/>
              </a:ext>
            </a:extLst>
          </p:cNvPr>
          <p:cNvSpPr/>
          <p:nvPr/>
        </p:nvSpPr>
        <p:spPr>
          <a:xfrm>
            <a:off x="240490" y="155461"/>
            <a:ext cx="5724644" cy="1200329"/>
          </a:xfrm>
          <a:prstGeom prst="rect">
            <a:avLst/>
          </a:prstGeom>
        </p:spPr>
        <p:txBody>
          <a:bodyPr wrap="none">
            <a:spAutoFit/>
          </a:bodyPr>
          <a:lstStyle/>
          <a:p>
            <a:r>
              <a:rPr lang="zh-CN" altLang="zh-CN"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rPr>
              <a:t>文化社会考察</a:t>
            </a:r>
            <a:endParaRPr lang="zh-CN" altLang="en-US"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endParaRPr>
          </a:p>
        </p:txBody>
      </p:sp>
      <p:pic>
        <p:nvPicPr>
          <p:cNvPr id="8" name="图片 7">
            <a:extLst>
              <a:ext uri="{FF2B5EF4-FFF2-40B4-BE49-F238E27FC236}">
                <a16:creationId xmlns:a16="http://schemas.microsoft.com/office/drawing/2014/main" id="{118C71DF-EDB3-4FEA-B8E0-306F9A09B7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17016" y="1494063"/>
            <a:ext cx="1357465" cy="1018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1CEF87C1-8DCD-4EC1-8C0F-9B8DF68C8C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16304" y="2710646"/>
            <a:ext cx="1201015" cy="1601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图片 17">
            <a:extLst>
              <a:ext uri="{FF2B5EF4-FFF2-40B4-BE49-F238E27FC236}">
                <a16:creationId xmlns:a16="http://schemas.microsoft.com/office/drawing/2014/main" id="{37DB7A14-87C5-4DD2-8C35-628F10CE4A7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69364" y="4545510"/>
            <a:ext cx="1908733" cy="1431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矩形 23">
            <a:extLst>
              <a:ext uri="{FF2B5EF4-FFF2-40B4-BE49-F238E27FC236}">
                <a16:creationId xmlns:a16="http://schemas.microsoft.com/office/drawing/2014/main" id="{49AE65E8-E360-4C7C-A42F-35B462FE2FF3}"/>
              </a:ext>
            </a:extLst>
          </p:cNvPr>
          <p:cNvSpPr/>
          <p:nvPr/>
        </p:nvSpPr>
        <p:spPr>
          <a:xfrm>
            <a:off x="4169365" y="6301965"/>
            <a:ext cx="2230424" cy="1462833"/>
          </a:xfrm>
          <a:prstGeom prst="rect">
            <a:avLst/>
          </a:prstGeom>
          <a:solidFill>
            <a:srgbClr val="62ADC4"/>
          </a:solidFill>
          <a:effectLst>
            <a:outerShdw blurRad="50800" dist="38100" dir="2700000" algn="tl" rotWithShape="0">
              <a:prstClr val="black">
                <a:alpha val="40000"/>
              </a:prstClr>
            </a:outerShdw>
          </a:effectLst>
        </p:spPr>
        <p:txBody>
          <a:bodyPr wrap="square">
            <a:spAutoFit/>
          </a:bodyPr>
          <a:lstStyle/>
          <a:p>
            <a:pPr>
              <a:lnSpc>
                <a:spcPct val="150000"/>
              </a:lnSpc>
            </a:pPr>
            <a:r>
              <a:rPr lang="ja-JP" altLang="en-US" sz="1200" dirty="0">
                <a:solidFill>
                  <a:srgbClr val="EC7789"/>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心斋桥</a:t>
            </a:r>
            <a:r>
              <a:rPr lang="zh-CN" altLang="en-US" sz="1200" dirty="0">
                <a:solidFill>
                  <a:srgbClr val="EC7789"/>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a:t>
            </a:r>
            <a:r>
              <a:rPr lang="ja-JP" altLang="en-US"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是以带有拱廊设施的心斋桥筋商店街为中心发展起来的。这里大型百货店、百年老铺、面向平民的各种小店铺鳞次栉比。</a:t>
            </a:r>
            <a:endParaRPr lang="zh-CN" altLang="en-US"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endParaRPr>
          </a:p>
        </p:txBody>
      </p:sp>
      <p:pic>
        <p:nvPicPr>
          <p:cNvPr id="26" name="图片 25">
            <a:extLst>
              <a:ext uri="{FF2B5EF4-FFF2-40B4-BE49-F238E27FC236}">
                <a16:creationId xmlns:a16="http://schemas.microsoft.com/office/drawing/2014/main" id="{216DB84D-7359-47AA-B482-1CAD23028A4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4915" y="5977060"/>
            <a:ext cx="1927552" cy="14448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图片 27">
            <a:extLst>
              <a:ext uri="{FF2B5EF4-FFF2-40B4-BE49-F238E27FC236}">
                <a16:creationId xmlns:a16="http://schemas.microsoft.com/office/drawing/2014/main" id="{75E6FBF9-2A86-40DD-9002-7BDE320A07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502305" y="6365754"/>
            <a:ext cx="1201015" cy="1601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图片 31">
            <a:extLst>
              <a:ext uri="{FF2B5EF4-FFF2-40B4-BE49-F238E27FC236}">
                <a16:creationId xmlns:a16="http://schemas.microsoft.com/office/drawing/2014/main" id="{A7F8A319-AB4B-41AC-8262-6EE944189B1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6608" y="3184503"/>
            <a:ext cx="1980043" cy="1485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矩形 32">
            <a:extLst>
              <a:ext uri="{FF2B5EF4-FFF2-40B4-BE49-F238E27FC236}">
                <a16:creationId xmlns:a16="http://schemas.microsoft.com/office/drawing/2014/main" id="{707544D9-1F47-4FC7-94AA-2EB68F46AFE9}"/>
              </a:ext>
            </a:extLst>
          </p:cNvPr>
          <p:cNvSpPr/>
          <p:nvPr/>
        </p:nvSpPr>
        <p:spPr>
          <a:xfrm>
            <a:off x="390891" y="8195615"/>
            <a:ext cx="3810214" cy="890821"/>
          </a:xfrm>
          <a:prstGeom prst="rect">
            <a:avLst/>
          </a:prstGeom>
          <a:solidFill>
            <a:srgbClr val="62ADC4"/>
          </a:solidFill>
          <a:effectLst>
            <a:outerShdw blurRad="50800" dist="38100" dir="2700000" algn="tl" rotWithShape="0">
              <a:prstClr val="black">
                <a:alpha val="40000"/>
              </a:prstClr>
            </a:outerShdw>
          </a:effectLst>
        </p:spPr>
        <p:txBody>
          <a:bodyPr wrap="square">
            <a:spAutoFit/>
          </a:bodyPr>
          <a:lstStyle/>
          <a:p>
            <a:pPr>
              <a:lnSpc>
                <a:spcPct val="150000"/>
              </a:lnSpc>
            </a:pPr>
            <a:r>
              <a:rPr lang="zh-CN" altLang="en-US" sz="1200" dirty="0">
                <a:solidFill>
                  <a:srgbClr val="EC7789"/>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伏见稻荷大社：</a:t>
            </a:r>
            <a:r>
              <a:rPr lang="zh-CN" altLang="en-US"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建于</a:t>
            </a:r>
            <a:r>
              <a:rPr lang="en-US" altLang="zh-CN"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8</a:t>
            </a:r>
            <a:r>
              <a:rPr lang="zh-CN" altLang="en-US" sz="1200" dirty="0">
                <a:solidFill>
                  <a:srgbClr val="FCEBE4"/>
                </a:solidFill>
                <a:effectLst>
                  <a:outerShdw blurRad="38100" dist="38100" dir="2700000" algn="tl">
                    <a:srgbClr val="000000">
                      <a:alpha val="43137"/>
                    </a:srgbClr>
                  </a:outerShdw>
                </a:effectLst>
                <a:latin typeface="思源宋体 CN Medium" panose="02020500000000000000" pitchFamily="18" charset="-122"/>
                <a:ea typeface="思源宋体 CN Medium" panose="02020500000000000000" pitchFamily="18" charset="-122"/>
              </a:rPr>
              <a:t>世纪，主要是祀奉以宇迦之御魂大神为首的诸位稻荷神。稻荷神是农业与商业的神明，香客前来祭拜求取农作丰收、生意兴隆、交通安全。</a:t>
            </a:r>
          </a:p>
        </p:txBody>
      </p:sp>
      <p:pic>
        <p:nvPicPr>
          <p:cNvPr id="35" name="图片 34">
            <a:extLst>
              <a:ext uri="{FF2B5EF4-FFF2-40B4-BE49-F238E27FC236}">
                <a16:creationId xmlns:a16="http://schemas.microsoft.com/office/drawing/2014/main" id="{F7C26903-A9F7-48DD-93C7-7F4101581D9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365420" y="7987813"/>
            <a:ext cx="1838314" cy="1225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108197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90C5317-4EF9-4EF3-9C65-9809FAE04BEA}"/>
              </a:ext>
            </a:extLst>
          </p:cNvPr>
          <p:cNvSpPr/>
          <p:nvPr/>
        </p:nvSpPr>
        <p:spPr>
          <a:xfrm>
            <a:off x="937260" y="1433771"/>
            <a:ext cx="5532120" cy="1721690"/>
          </a:xfrm>
          <a:prstGeom prst="rect">
            <a:avLst/>
          </a:prstGeom>
        </p:spPr>
        <p:txBody>
          <a:bodyPr wrap="square">
            <a:spAutoFit/>
          </a:bodyPr>
          <a:lstStyle/>
          <a:p>
            <a:pPr indent="266700" algn="just">
              <a:lnSpc>
                <a:spcPct val="150000"/>
              </a:lnSpc>
            </a:pPr>
            <a:r>
              <a:rPr lang="en-US" altLang="zh-CN" sz="1200" kern="100" dirty="0">
                <a:solidFill>
                  <a:schemeClr val="bg1"/>
                </a:solidFill>
                <a:ea typeface="思源宋体 CN Medium" panose="02020500000000000000" pitchFamily="18" charset="-122"/>
                <a:cs typeface="Times New Roman" panose="02020603050405020304" pitchFamily="18" charset="0"/>
              </a:rPr>
              <a:t>NPO </a:t>
            </a:r>
            <a:r>
              <a:rPr lang="zh-CN" altLang="en-US" sz="1200" kern="100" dirty="0">
                <a:solidFill>
                  <a:schemeClr val="bg1"/>
                </a:solidFill>
                <a:ea typeface="思源宋体 CN Medium" panose="02020500000000000000" pitchFamily="18" charset="-122"/>
                <a:cs typeface="Times New Roman" panose="02020603050405020304" pitchFamily="18" charset="0"/>
              </a:rPr>
              <a:t>法人仁心会</a:t>
            </a:r>
            <a:r>
              <a:rPr lang="zh-CN" altLang="zh-CN" sz="1200" kern="100" dirty="0">
                <a:solidFill>
                  <a:schemeClr val="bg1"/>
                </a:solidFill>
                <a:ea typeface="思源宋体 CN Medium" panose="02020500000000000000" pitchFamily="18" charset="-122"/>
                <a:cs typeface="Times New Roman" panose="02020603050405020304" pitchFamily="18" charset="0"/>
              </a:rPr>
              <a:t>是目前日本华人医药界最活跃的，以中日间值得信赖的第三方医药非盈利组织为目标的法人团体。注册地在日本东京都。目前拥有医药企业会员，赞助会员，正会员和准会员</a:t>
            </a:r>
            <a:r>
              <a:rPr lang="en-US" altLang="zh-CN" sz="1200" kern="100" dirty="0">
                <a:solidFill>
                  <a:schemeClr val="bg1"/>
                </a:solidFill>
                <a:ea typeface="思源宋体 CN Medium" panose="02020500000000000000" pitchFamily="18" charset="-122"/>
                <a:cs typeface="Times New Roman" panose="02020603050405020304" pitchFamily="18" charset="0"/>
              </a:rPr>
              <a:t>300</a:t>
            </a:r>
            <a:r>
              <a:rPr lang="zh-CN" altLang="zh-CN" sz="1200" kern="100" dirty="0">
                <a:solidFill>
                  <a:schemeClr val="bg1"/>
                </a:solidFill>
                <a:ea typeface="思源宋体 CN Medium" panose="02020500000000000000" pitchFamily="18" charset="-122"/>
                <a:cs typeface="Times New Roman" panose="02020603050405020304" pitchFamily="18" charset="0"/>
              </a:rPr>
              <a:t>余人</a:t>
            </a:r>
            <a:r>
              <a:rPr lang="en-US" altLang="zh-CN" sz="1200" kern="100" dirty="0">
                <a:solidFill>
                  <a:schemeClr val="bg1"/>
                </a:solidFill>
                <a:ea typeface="思源宋体 CN Medium" panose="02020500000000000000" pitchFamily="18" charset="-122"/>
                <a:cs typeface="Times New Roman" panose="02020603050405020304" pitchFamily="18" charset="0"/>
              </a:rPr>
              <a:t>/</a:t>
            </a:r>
            <a:r>
              <a:rPr lang="zh-CN" altLang="zh-CN" sz="1200" kern="100" dirty="0">
                <a:solidFill>
                  <a:schemeClr val="bg1"/>
                </a:solidFill>
                <a:ea typeface="思源宋体 CN Medium" panose="02020500000000000000" pitchFamily="18" charset="-122"/>
                <a:cs typeface="Times New Roman" panose="02020603050405020304" pitchFamily="18" charset="0"/>
              </a:rPr>
              <a:t>团体。涵盖了中日医药界从上游到下游产学研结合的各行业精英，其中</a:t>
            </a:r>
            <a:r>
              <a:rPr lang="en-US" altLang="zh-CN" sz="1200" kern="100" dirty="0">
                <a:solidFill>
                  <a:schemeClr val="bg1"/>
                </a:solidFill>
                <a:ea typeface="思源宋体 CN Medium" panose="02020500000000000000" pitchFamily="18" charset="-122"/>
                <a:cs typeface="Times New Roman" panose="02020603050405020304" pitchFamily="18" charset="0"/>
              </a:rPr>
              <a:t>75%</a:t>
            </a:r>
            <a:r>
              <a:rPr lang="zh-CN" altLang="zh-CN" sz="1200" kern="100" dirty="0">
                <a:solidFill>
                  <a:schemeClr val="bg1"/>
                </a:solidFill>
                <a:ea typeface="思源宋体 CN Medium" panose="02020500000000000000" pitchFamily="18" charset="-122"/>
                <a:cs typeface="Times New Roman" panose="02020603050405020304" pitchFamily="18" charset="0"/>
              </a:rPr>
              <a:t>的会员身处日本。协会成员们都为构筑中日乃至亚太之间的健康长寿福祉社会而努力。</a:t>
            </a:r>
          </a:p>
          <a:p>
            <a:pPr indent="266700" algn="just">
              <a:lnSpc>
                <a:spcPct val="150000"/>
              </a:lnSpc>
              <a:spcAft>
                <a:spcPts val="0"/>
              </a:spcAft>
            </a:pPr>
            <a:r>
              <a:rPr lang="zh-CN" altLang="zh-CN" sz="12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rPr>
              <a:t>。</a:t>
            </a:r>
          </a:p>
        </p:txBody>
      </p:sp>
      <p:sp>
        <p:nvSpPr>
          <p:cNvPr id="9" name="矩形 8">
            <a:extLst>
              <a:ext uri="{FF2B5EF4-FFF2-40B4-BE49-F238E27FC236}">
                <a16:creationId xmlns:a16="http://schemas.microsoft.com/office/drawing/2014/main" id="{C8615465-E03C-4103-9AC9-57283116A8B3}"/>
              </a:ext>
            </a:extLst>
          </p:cNvPr>
          <p:cNvSpPr/>
          <p:nvPr/>
        </p:nvSpPr>
        <p:spPr>
          <a:xfrm>
            <a:off x="458211" y="7312116"/>
            <a:ext cx="5874258" cy="1998689"/>
          </a:xfrm>
          <a:prstGeom prst="rect">
            <a:avLst/>
          </a:prstGeom>
        </p:spPr>
        <p:txBody>
          <a:bodyPr wrap="square">
            <a:spAutoFit/>
          </a:bodyPr>
          <a:lstStyle/>
          <a:p>
            <a:r>
              <a:rPr lang="zh-CN" altLang="zh-CN" sz="1200" kern="100" dirty="0">
                <a:solidFill>
                  <a:schemeClr val="bg1"/>
                </a:solidFill>
                <a:ea typeface="思源宋体 CN Medium" panose="02020500000000000000" pitchFamily="18" charset="-122"/>
                <a:cs typeface="Times New Roman" panose="02020603050405020304" pitchFamily="18" charset="0"/>
              </a:rPr>
              <a:t>众所周知，日本的医疗护理水准，在世界上具有屈指可数的高超一流技术，享有极高的国际声誉。</a:t>
            </a:r>
            <a:r>
              <a:rPr lang="en-US" altLang="zh-CN" sz="1200" kern="100" dirty="0">
                <a:solidFill>
                  <a:schemeClr val="bg1"/>
                </a:solidFill>
                <a:ea typeface="思源宋体 CN Medium" panose="02020500000000000000" pitchFamily="18" charset="-122"/>
                <a:cs typeface="Times New Roman" panose="02020603050405020304" pitchFamily="18" charset="0"/>
              </a:rPr>
              <a:t>2019</a:t>
            </a:r>
            <a:r>
              <a:rPr lang="zh-CN" altLang="zh-CN" sz="1200" kern="100" dirty="0">
                <a:solidFill>
                  <a:schemeClr val="bg1"/>
                </a:solidFill>
                <a:ea typeface="思源宋体 CN Medium" panose="02020500000000000000" pitchFamily="18" charset="-122"/>
                <a:cs typeface="Times New Roman" panose="02020603050405020304" pitchFamily="18" charset="0"/>
              </a:rPr>
              <a:t>年是中日青少年交流促进年，为了让中国相关专业的大学生有机会实地深入了解，考察日本现代医学护理的相关情况，由株式会社</a:t>
            </a:r>
            <a:r>
              <a:rPr lang="en-US" altLang="zh-CN" sz="1200" kern="100" dirty="0">
                <a:solidFill>
                  <a:schemeClr val="bg1"/>
                </a:solidFill>
                <a:ea typeface="思源宋体 CN Medium" panose="02020500000000000000" pitchFamily="18" charset="-122"/>
                <a:cs typeface="Times New Roman" panose="02020603050405020304" pitchFamily="18" charset="0"/>
              </a:rPr>
              <a:t>GES</a:t>
            </a:r>
            <a:r>
              <a:rPr lang="zh-CN" altLang="zh-CN" sz="1200" kern="100" dirty="0">
                <a:solidFill>
                  <a:schemeClr val="bg1"/>
                </a:solidFill>
                <a:ea typeface="思源宋体 CN Medium" panose="02020500000000000000" pitchFamily="18" charset="-122"/>
                <a:cs typeface="Times New Roman" panose="02020603050405020304" pitchFamily="18" charset="0"/>
              </a:rPr>
              <a:t>主办，日本医药</a:t>
            </a:r>
            <a:r>
              <a:rPr lang="en-US" altLang="zh-CN" sz="1200" kern="100" dirty="0">
                <a:solidFill>
                  <a:schemeClr val="bg1"/>
                </a:solidFill>
                <a:ea typeface="思源宋体 CN Medium" panose="02020500000000000000" pitchFamily="18" charset="-122"/>
                <a:cs typeface="Times New Roman" panose="02020603050405020304" pitchFamily="18" charset="0"/>
              </a:rPr>
              <a:t>NPO</a:t>
            </a:r>
            <a:r>
              <a:rPr lang="zh-CN" altLang="zh-CN" sz="1200" kern="100" dirty="0">
                <a:solidFill>
                  <a:schemeClr val="bg1"/>
                </a:solidFill>
                <a:ea typeface="思源宋体 CN Medium" panose="02020500000000000000" pitchFamily="18" charset="-122"/>
                <a:cs typeface="Times New Roman" panose="02020603050405020304" pitchFamily="18" charset="0"/>
              </a:rPr>
              <a:t>法人仁心会（日语全称：特定非営利活動法人仁心会）协办的此次考察交流项目，并且得到了东京大学医学部、日本医疗企业日医学馆等的大力协助。</a:t>
            </a:r>
          </a:p>
          <a:p>
            <a:r>
              <a:rPr lang="zh-CN" altLang="zh-CN" sz="1200" kern="100" dirty="0">
                <a:solidFill>
                  <a:schemeClr val="bg1"/>
                </a:solidFill>
                <a:ea typeface="思源宋体 CN Medium" panose="02020500000000000000" pitchFamily="18" charset="-122"/>
                <a:cs typeface="Times New Roman" panose="02020603050405020304" pitchFamily="18" charset="0"/>
              </a:rPr>
              <a:t>通过课堂授课、日本医疗届人士交流会、综合医院，最新介护设施等现地考察、医疗护理企业深度访问等形式，力求在短暂的几天让项目参加同学对日本医疗护理现状有深刻认识与理解。考察以分组的形式展开，最后需要进行小组总结报告。结束之后，每人需向仁心会提交调研报告，用以评估项目成果。</a:t>
            </a:r>
          </a:p>
          <a:p>
            <a:pPr algn="just">
              <a:lnSpc>
                <a:spcPct val="150000"/>
              </a:lnSpc>
            </a:pPr>
            <a:endParaRPr lang="zh-CN" altLang="zh-CN" sz="12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endParaRPr>
          </a:p>
        </p:txBody>
      </p:sp>
      <p:sp>
        <p:nvSpPr>
          <p:cNvPr id="12" name="矩形 11">
            <a:extLst>
              <a:ext uri="{FF2B5EF4-FFF2-40B4-BE49-F238E27FC236}">
                <a16:creationId xmlns:a16="http://schemas.microsoft.com/office/drawing/2014/main" id="{054C680F-EC76-4278-A9EC-3391A854174E}"/>
              </a:ext>
            </a:extLst>
          </p:cNvPr>
          <p:cNvSpPr/>
          <p:nvPr/>
        </p:nvSpPr>
        <p:spPr>
          <a:xfrm>
            <a:off x="394668" y="49916"/>
            <a:ext cx="3877985" cy="1200329"/>
          </a:xfrm>
          <a:prstGeom prst="rect">
            <a:avLst/>
          </a:prstGeom>
        </p:spPr>
        <p:txBody>
          <a:bodyPr wrap="none">
            <a:spAutoFit/>
          </a:bodyPr>
          <a:lstStyle/>
          <a:p>
            <a:r>
              <a:rPr lang="zh-CN" altLang="en-US"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rPr>
              <a:t>项目行程</a:t>
            </a:r>
            <a:endParaRPr lang="en-US" altLang="zh-CN"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endParaRPr>
          </a:p>
        </p:txBody>
      </p:sp>
      <p:graphicFrame>
        <p:nvGraphicFramePr>
          <p:cNvPr id="4" name="表格 3">
            <a:extLst>
              <a:ext uri="{FF2B5EF4-FFF2-40B4-BE49-F238E27FC236}">
                <a16:creationId xmlns:a16="http://schemas.microsoft.com/office/drawing/2014/main" id="{A8433BA2-0CD1-493F-AECA-9B6D59A42E18}"/>
              </a:ext>
            </a:extLst>
          </p:cNvPr>
          <p:cNvGraphicFramePr>
            <a:graphicFrameLocks noGrp="1"/>
          </p:cNvGraphicFramePr>
          <p:nvPr>
            <p:extLst>
              <p:ext uri="{D42A27DB-BD31-4B8C-83A1-F6EECF244321}">
                <p14:modId xmlns:p14="http://schemas.microsoft.com/office/powerpoint/2010/main" val="483825010"/>
              </p:ext>
            </p:extLst>
          </p:nvPr>
        </p:nvGraphicFramePr>
        <p:xfrm>
          <a:off x="344127" y="1267829"/>
          <a:ext cx="5988342" cy="4420410"/>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1488892">
                  <a:extLst>
                    <a:ext uri="{9D8B030D-6E8A-4147-A177-3AD203B41FA5}">
                      <a16:colId xmlns:a16="http://schemas.microsoft.com/office/drawing/2014/main" val="1195170725"/>
                    </a:ext>
                  </a:extLst>
                </a:gridCol>
                <a:gridCol w="1504963">
                  <a:extLst>
                    <a:ext uri="{9D8B030D-6E8A-4147-A177-3AD203B41FA5}">
                      <a16:colId xmlns:a16="http://schemas.microsoft.com/office/drawing/2014/main" val="2102568192"/>
                    </a:ext>
                  </a:extLst>
                </a:gridCol>
                <a:gridCol w="1598865">
                  <a:extLst>
                    <a:ext uri="{9D8B030D-6E8A-4147-A177-3AD203B41FA5}">
                      <a16:colId xmlns:a16="http://schemas.microsoft.com/office/drawing/2014/main" val="2174704355"/>
                    </a:ext>
                  </a:extLst>
                </a:gridCol>
                <a:gridCol w="1395622">
                  <a:extLst>
                    <a:ext uri="{9D8B030D-6E8A-4147-A177-3AD203B41FA5}">
                      <a16:colId xmlns:a16="http://schemas.microsoft.com/office/drawing/2014/main" val="3086396863"/>
                    </a:ext>
                  </a:extLst>
                </a:gridCol>
              </a:tblGrid>
              <a:tr h="285775">
                <a:tc>
                  <a:txBody>
                    <a:bodyPr/>
                    <a:lstStyle/>
                    <a:p>
                      <a:pPr indent="2540" algn="just">
                        <a:lnSpc>
                          <a:spcPct val="130000"/>
                        </a:lnSpc>
                        <a:spcAft>
                          <a:spcPts val="0"/>
                        </a:spcAft>
                      </a:pPr>
                      <a:r>
                        <a:rPr lang="zh-CN"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第一天·东京</a:t>
                      </a:r>
                    </a:p>
                  </a:txBody>
                  <a:tcPr marL="81113" marR="81113" marT="40556" marB="40556" anchor="ctr">
                    <a:solidFill>
                      <a:srgbClr val="62ADC4"/>
                    </a:solidFill>
                  </a:tcPr>
                </a:tc>
                <a:tc>
                  <a:txBody>
                    <a:bodyPr/>
                    <a:lstStyle/>
                    <a:p>
                      <a:pPr indent="2540" algn="just">
                        <a:lnSpc>
                          <a:spcPct val="130000"/>
                        </a:lnSpc>
                        <a:spcAft>
                          <a:spcPts val="0"/>
                        </a:spcAft>
                      </a:pPr>
                      <a:r>
                        <a:rPr lang="zh-CN"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第二天·东京</a:t>
                      </a:r>
                    </a:p>
                  </a:txBody>
                  <a:tcPr marL="81113" marR="81113" marT="40556" marB="40556" anchor="ctr">
                    <a:solidFill>
                      <a:srgbClr val="62ADC4"/>
                    </a:solidFill>
                  </a:tcPr>
                </a:tc>
                <a:tc>
                  <a:txBody>
                    <a:bodyPr/>
                    <a:lstStyle/>
                    <a:p>
                      <a:pPr indent="2540" algn="just">
                        <a:lnSpc>
                          <a:spcPct val="130000"/>
                        </a:lnSpc>
                        <a:spcAft>
                          <a:spcPts val="0"/>
                        </a:spcAft>
                      </a:pPr>
                      <a:r>
                        <a:rPr lang="zh-CN"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第三天·东京</a:t>
                      </a:r>
                    </a:p>
                  </a:txBody>
                  <a:tcPr marL="81113" marR="81113" marT="40556" marB="40556" anchor="ctr">
                    <a:solidFill>
                      <a:srgbClr val="62ADC4"/>
                    </a:solidFill>
                  </a:tcPr>
                </a:tc>
                <a:tc>
                  <a:txBody>
                    <a:bodyPr/>
                    <a:lstStyle/>
                    <a:p>
                      <a:pPr indent="2540" algn="just">
                        <a:lnSpc>
                          <a:spcPct val="130000"/>
                        </a:lnSpc>
                        <a:spcAft>
                          <a:spcPts val="0"/>
                        </a:spcAft>
                      </a:pPr>
                      <a:r>
                        <a:rPr lang="zh-CN"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第四天·东京</a:t>
                      </a:r>
                    </a:p>
                  </a:txBody>
                  <a:tcPr marL="81113" marR="81113" marT="40556" marB="40556" anchor="ctr">
                    <a:solidFill>
                      <a:srgbClr val="62ADC4"/>
                    </a:solidFill>
                  </a:tcPr>
                </a:tc>
                <a:extLst>
                  <a:ext uri="{0D108BD9-81ED-4DB2-BD59-A6C34878D82A}">
                    <a16:rowId xmlns:a16="http://schemas.microsoft.com/office/drawing/2014/main" val="183084953"/>
                  </a:ext>
                </a:extLst>
              </a:tr>
              <a:tr h="705124">
                <a:tc rowSpan="2">
                  <a:txBody>
                    <a:bodyPr/>
                    <a:lstStyle/>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乘坐国际航班，抵达日本国际机场</a:t>
                      </a:r>
                    </a:p>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居酒屋欢迎会，安排入住</a:t>
                      </a:r>
                    </a:p>
                  </a:txBody>
                  <a:tcPr marL="81113" marR="81113" marT="40556" marB="40556" anchor="ctr">
                    <a:solidFill>
                      <a:srgbClr val="F3E1E8"/>
                    </a:solidFill>
                  </a:tcPr>
                </a:tc>
                <a:tc>
                  <a:txBody>
                    <a:bodyPr/>
                    <a:lstStyle/>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上午：</a:t>
                      </a:r>
                    </a:p>
                    <a:p>
                      <a:pPr indent="2540" algn="just">
                        <a:lnSpc>
                          <a:spcPct val="130000"/>
                        </a:lnSpc>
                        <a:spcAft>
                          <a:spcPts val="0"/>
                        </a:spcAft>
                      </a:pPr>
                      <a:r>
                        <a:rPr lang="zh-CN" sz="1050" kern="100" smtClean="0">
                          <a:effectLst/>
                          <a:latin typeface="思源宋体 CN" panose="02020400000000000000" pitchFamily="18" charset="-122"/>
                          <a:ea typeface="思源宋体 CN" panose="02020400000000000000" pitchFamily="18" charset="-122"/>
                        </a:rPr>
                        <a:t>东京</a:t>
                      </a:r>
                      <a:r>
                        <a:rPr lang="zh-CN" sz="1050" kern="100" dirty="0">
                          <a:effectLst/>
                          <a:latin typeface="思源宋体 CN" panose="02020400000000000000" pitchFamily="18" charset="-122"/>
                          <a:ea typeface="思源宋体 CN" panose="02020400000000000000" pitchFamily="18" charset="-122"/>
                        </a:rPr>
                        <a:t>大学校园参观</a:t>
                      </a:r>
                    </a:p>
                  </a:txBody>
                  <a:tcPr marL="81113" marR="81113" marT="40556" marB="40556" anchor="ctr">
                    <a:solidFill>
                      <a:srgbClr val="F3E1E8"/>
                    </a:solidFill>
                  </a:tcPr>
                </a:tc>
                <a:tc>
                  <a:txBody>
                    <a:bodyPr/>
                    <a:lstStyle/>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上午：</a:t>
                      </a:r>
                    </a:p>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早稻田大学</a:t>
                      </a:r>
                    </a:p>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校园课程①② </a:t>
                      </a:r>
                    </a:p>
                  </a:txBody>
                  <a:tcPr marL="81113" marR="81113" marT="40556" marB="40556" anchor="ctr">
                    <a:solidFill>
                      <a:srgbClr val="F3E1E8"/>
                    </a:solidFill>
                  </a:tcPr>
                </a:tc>
                <a:tc>
                  <a:txBody>
                    <a:bodyPr/>
                    <a:lstStyle/>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上午：</a:t>
                      </a:r>
                    </a:p>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早稻田大学课程③④ </a:t>
                      </a:r>
                    </a:p>
                  </a:txBody>
                  <a:tcPr marL="81113" marR="81113" marT="40556" marB="40556" anchor="ctr">
                    <a:solidFill>
                      <a:srgbClr val="F3E1E8"/>
                    </a:solidFill>
                  </a:tcPr>
                </a:tc>
                <a:extLst>
                  <a:ext uri="{0D108BD9-81ED-4DB2-BD59-A6C34878D82A}">
                    <a16:rowId xmlns:a16="http://schemas.microsoft.com/office/drawing/2014/main" val="576926239"/>
                  </a:ext>
                </a:extLst>
              </a:tr>
              <a:tr h="505918">
                <a:tc vMerge="1">
                  <a:txBody>
                    <a:bodyPr/>
                    <a:lstStyle/>
                    <a:p>
                      <a:endParaRPr lang="zh-CN" altLang="en-US"/>
                    </a:p>
                  </a:txBody>
                  <a:tcPr/>
                </a:tc>
                <a:tc>
                  <a:txBody>
                    <a:bodyPr/>
                    <a:lstStyle/>
                    <a:p>
                      <a:pPr algn="l">
                        <a:spcAft>
                          <a:spcPts val="0"/>
                        </a:spcAft>
                      </a:pPr>
                      <a:r>
                        <a:rPr lang="zh-CN" sz="1050" kern="100" dirty="0">
                          <a:effectLst/>
                          <a:latin typeface="思源宋体 CN" panose="02020400000000000000" pitchFamily="18" charset="-122"/>
                          <a:ea typeface="思源宋体 CN" panose="02020400000000000000" pitchFamily="18" charset="-122"/>
                        </a:rPr>
                        <a:t>浅草寺，秋叶原，台场见学</a:t>
                      </a:r>
                    </a:p>
                    <a:p>
                      <a:pPr algn="l">
                        <a:spcAft>
                          <a:spcPts val="0"/>
                        </a:spcAft>
                      </a:pPr>
                      <a:r>
                        <a:rPr lang="zh-CN" sz="1050" kern="100" dirty="0">
                          <a:effectLst/>
                          <a:latin typeface="思源宋体 CN" panose="02020400000000000000" pitchFamily="18" charset="-122"/>
                          <a:ea typeface="思源宋体 CN" panose="02020400000000000000" pitchFamily="18" charset="-122"/>
                        </a:rPr>
                        <a:t>参观东京塔</a:t>
                      </a:r>
                    </a:p>
                  </a:txBody>
                  <a:tcPr marL="81113" marR="81113" marT="40556" marB="40556" anchor="ctr">
                    <a:solidFill>
                      <a:srgbClr val="F3E1E8"/>
                    </a:solidFill>
                  </a:tcPr>
                </a:tc>
                <a:tc>
                  <a:txBody>
                    <a:bodyPr/>
                    <a:lstStyle/>
                    <a:p>
                      <a:pPr indent="2540" algn="just">
                        <a:lnSpc>
                          <a:spcPct val="130000"/>
                        </a:lnSpc>
                        <a:spcAft>
                          <a:spcPts val="0"/>
                        </a:spcAft>
                      </a:pPr>
                      <a:r>
                        <a:rPr lang="zh-CN" sz="1050" kern="100">
                          <a:effectLst/>
                          <a:latin typeface="思源宋体 CN" panose="02020400000000000000" pitchFamily="18" charset="-122"/>
                          <a:ea typeface="思源宋体 CN" panose="02020400000000000000" pitchFamily="18" charset="-122"/>
                        </a:rPr>
                        <a:t>下午：</a:t>
                      </a:r>
                    </a:p>
                    <a:p>
                      <a:pPr indent="2540" algn="just">
                        <a:lnSpc>
                          <a:spcPct val="130000"/>
                        </a:lnSpc>
                        <a:spcAft>
                          <a:spcPts val="0"/>
                        </a:spcAft>
                      </a:pPr>
                      <a:r>
                        <a:rPr lang="zh-CN" sz="1050" kern="100">
                          <a:effectLst/>
                          <a:latin typeface="思源宋体 CN" panose="02020400000000000000" pitchFamily="18" charset="-122"/>
                          <a:ea typeface="思源宋体 CN" panose="02020400000000000000" pitchFamily="18" charset="-122"/>
                        </a:rPr>
                        <a:t>浴衣、茶道体验</a:t>
                      </a:r>
                    </a:p>
                  </a:txBody>
                  <a:tcPr marL="81113" marR="81113" marT="40556" marB="40556" anchor="ctr">
                    <a:solidFill>
                      <a:srgbClr val="F3E1E8"/>
                    </a:solidFill>
                  </a:tcPr>
                </a:tc>
                <a:tc>
                  <a:txBody>
                    <a:bodyPr/>
                    <a:lstStyle/>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下午：</a:t>
                      </a:r>
                    </a:p>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自由研修</a:t>
                      </a:r>
                    </a:p>
                  </a:txBody>
                  <a:tcPr marL="81113" marR="81113" marT="40556" marB="40556" anchor="ctr">
                    <a:solidFill>
                      <a:srgbClr val="F3E1E8"/>
                    </a:solidFill>
                  </a:tcPr>
                </a:tc>
                <a:extLst>
                  <a:ext uri="{0D108BD9-81ED-4DB2-BD59-A6C34878D82A}">
                    <a16:rowId xmlns:a16="http://schemas.microsoft.com/office/drawing/2014/main" val="3168456214"/>
                  </a:ext>
                </a:extLst>
              </a:tr>
              <a:tr h="285775">
                <a:tc>
                  <a:txBody>
                    <a:bodyPr/>
                    <a:lstStyle/>
                    <a:p>
                      <a:pPr indent="2540" algn="just">
                        <a:lnSpc>
                          <a:spcPct val="130000"/>
                        </a:lnSpc>
                        <a:spcAft>
                          <a:spcPts val="0"/>
                        </a:spcAft>
                      </a:pPr>
                      <a:r>
                        <a:rPr lang="zh-CN"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第五天·东京</a:t>
                      </a:r>
                    </a:p>
                  </a:txBody>
                  <a:tcPr marL="81113" marR="81113" marT="40556" marB="40556" anchor="ctr">
                    <a:solidFill>
                      <a:srgbClr val="62ADC4"/>
                    </a:solidFill>
                  </a:tcPr>
                </a:tc>
                <a:tc>
                  <a:txBody>
                    <a:bodyPr/>
                    <a:lstStyle/>
                    <a:p>
                      <a:pPr indent="2540" algn="just">
                        <a:lnSpc>
                          <a:spcPct val="130000"/>
                        </a:lnSpc>
                        <a:spcAft>
                          <a:spcPts val="0"/>
                        </a:spcAft>
                      </a:pPr>
                      <a:r>
                        <a:rPr lang="zh-CN"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第六天·东京</a:t>
                      </a:r>
                    </a:p>
                  </a:txBody>
                  <a:tcPr marL="81113" marR="81113" marT="40556" marB="40556" anchor="ctr">
                    <a:solidFill>
                      <a:srgbClr val="62ADC4"/>
                    </a:solidFill>
                  </a:tcPr>
                </a:tc>
                <a:tc>
                  <a:txBody>
                    <a:bodyPr/>
                    <a:lstStyle/>
                    <a:p>
                      <a:pPr indent="2540" algn="just">
                        <a:lnSpc>
                          <a:spcPct val="130000"/>
                        </a:lnSpc>
                        <a:spcAft>
                          <a:spcPts val="0"/>
                        </a:spcAft>
                      </a:pPr>
                      <a:r>
                        <a:rPr lang="zh-CN" sz="1100" b="1" kern="10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第七天·</a:t>
                      </a:r>
                    </a:p>
                  </a:txBody>
                  <a:tcPr marL="81113" marR="81113" marT="40556" marB="40556" anchor="ctr">
                    <a:solidFill>
                      <a:srgbClr val="62ADC4"/>
                    </a:solidFill>
                  </a:tcPr>
                </a:tc>
                <a:tc>
                  <a:txBody>
                    <a:bodyPr/>
                    <a:lstStyle/>
                    <a:p>
                      <a:pPr indent="2540" algn="just">
                        <a:lnSpc>
                          <a:spcPct val="130000"/>
                        </a:lnSpc>
                        <a:spcAft>
                          <a:spcPts val="0"/>
                        </a:spcAft>
                      </a:pPr>
                      <a:r>
                        <a:rPr lang="zh-CN"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第八天·奈良</a:t>
                      </a:r>
                    </a:p>
                  </a:txBody>
                  <a:tcPr marL="81113" marR="81113" marT="40556" marB="40556" anchor="ctr">
                    <a:solidFill>
                      <a:srgbClr val="62ADC4"/>
                    </a:solidFill>
                  </a:tcPr>
                </a:tc>
                <a:extLst>
                  <a:ext uri="{0D108BD9-81ED-4DB2-BD59-A6C34878D82A}">
                    <a16:rowId xmlns:a16="http://schemas.microsoft.com/office/drawing/2014/main" val="3269656347"/>
                  </a:ext>
                </a:extLst>
              </a:tr>
              <a:tr h="508926">
                <a:tc>
                  <a:txBody>
                    <a:bodyPr/>
                    <a:lstStyle/>
                    <a:p>
                      <a:pPr indent="2540" algn="just">
                        <a:lnSpc>
                          <a:spcPct val="130000"/>
                        </a:lnSpc>
                        <a:spcAft>
                          <a:spcPts val="0"/>
                        </a:spcAft>
                      </a:pPr>
                      <a:r>
                        <a:rPr lang="zh-CN" sz="1050" kern="100">
                          <a:effectLst/>
                          <a:latin typeface="思源宋体 CN" panose="02020400000000000000" pitchFamily="18" charset="-122"/>
                          <a:ea typeface="思源宋体 CN" panose="02020400000000000000" pitchFamily="18" charset="-122"/>
                        </a:rPr>
                        <a:t>上午：</a:t>
                      </a:r>
                    </a:p>
                    <a:p>
                      <a:pPr indent="2540" algn="just">
                        <a:lnSpc>
                          <a:spcPct val="130000"/>
                        </a:lnSpc>
                        <a:spcAft>
                          <a:spcPts val="0"/>
                        </a:spcAft>
                      </a:pPr>
                      <a:r>
                        <a:rPr lang="zh-CN" sz="1050" kern="100">
                          <a:effectLst/>
                          <a:latin typeface="思源宋体 CN" panose="02020400000000000000" pitchFamily="18" charset="-122"/>
                          <a:ea typeface="思源宋体 CN" panose="02020400000000000000" pitchFamily="18" charset="-122"/>
                        </a:rPr>
                        <a:t>早稻田大学课程⑤⑥ </a:t>
                      </a:r>
                    </a:p>
                  </a:txBody>
                  <a:tcPr marL="81113" marR="81113" marT="40556" marB="40556" anchor="ctr">
                    <a:solidFill>
                      <a:srgbClr val="F3E1E8"/>
                    </a:solidFill>
                  </a:tcPr>
                </a:tc>
                <a:tc>
                  <a:txBody>
                    <a:bodyPr/>
                    <a:lstStyle/>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全天：自由活动</a:t>
                      </a:r>
                    </a:p>
                  </a:txBody>
                  <a:tcPr marL="81113" marR="81113" marT="40556" marB="40556" anchor="ctr">
                    <a:solidFill>
                      <a:srgbClr val="F3E1E8"/>
                    </a:solidFill>
                  </a:tcPr>
                </a:tc>
                <a:tc>
                  <a:txBody>
                    <a:bodyPr/>
                    <a:lstStyle/>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上午：</a:t>
                      </a:r>
                    </a:p>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御殿场奥特莱斯</a:t>
                      </a:r>
                    </a:p>
                  </a:txBody>
                  <a:tcPr marL="81113" marR="81113" marT="40556" marB="40556" anchor="ctr">
                    <a:solidFill>
                      <a:srgbClr val="F3E1E8"/>
                    </a:solidFill>
                  </a:tcPr>
                </a:tc>
                <a:tc>
                  <a:txBody>
                    <a:bodyPr/>
                    <a:lstStyle/>
                    <a:p>
                      <a:pPr indent="2540" algn="just">
                        <a:lnSpc>
                          <a:spcPct val="130000"/>
                        </a:lnSpc>
                        <a:spcAft>
                          <a:spcPts val="0"/>
                        </a:spcAft>
                      </a:pPr>
                      <a:r>
                        <a:rPr lang="zh-CN" sz="1050" kern="100">
                          <a:effectLst/>
                          <a:latin typeface="思源宋体 CN" panose="02020400000000000000" pitchFamily="18" charset="-122"/>
                          <a:ea typeface="思源宋体 CN" panose="02020400000000000000" pitchFamily="18" charset="-122"/>
                        </a:rPr>
                        <a:t>上午：</a:t>
                      </a:r>
                    </a:p>
                    <a:p>
                      <a:pPr indent="2540" algn="just">
                        <a:lnSpc>
                          <a:spcPct val="130000"/>
                        </a:lnSpc>
                        <a:spcAft>
                          <a:spcPts val="0"/>
                        </a:spcAft>
                      </a:pPr>
                      <a:r>
                        <a:rPr lang="zh-CN" sz="1050" kern="100">
                          <a:effectLst/>
                          <a:latin typeface="思源宋体 CN" panose="02020400000000000000" pitchFamily="18" charset="-122"/>
                          <a:ea typeface="思源宋体 CN" panose="02020400000000000000" pitchFamily="18" charset="-122"/>
                        </a:rPr>
                        <a:t>企业访问：丰田会馆</a:t>
                      </a:r>
                      <a:r>
                        <a:rPr lang="en-US" sz="1050" kern="100">
                          <a:effectLst/>
                          <a:latin typeface="思源宋体 CN" panose="02020400000000000000" pitchFamily="18" charset="-122"/>
                          <a:ea typeface="思源宋体 CN" panose="02020400000000000000" pitchFamily="18" charset="-122"/>
                        </a:rPr>
                        <a:t>  </a:t>
                      </a:r>
                      <a:endParaRPr lang="zh-CN" sz="1050" kern="100">
                        <a:effectLst/>
                        <a:latin typeface="思源宋体 CN" panose="02020400000000000000" pitchFamily="18" charset="-122"/>
                        <a:ea typeface="思源宋体 CN" panose="02020400000000000000" pitchFamily="18" charset="-122"/>
                      </a:endParaRPr>
                    </a:p>
                  </a:txBody>
                  <a:tcPr marL="81113" marR="81113" marT="40556" marB="40556" anchor="ctr">
                    <a:solidFill>
                      <a:srgbClr val="F3E1E8"/>
                    </a:solidFill>
                  </a:tcPr>
                </a:tc>
                <a:extLst>
                  <a:ext uri="{0D108BD9-81ED-4DB2-BD59-A6C34878D82A}">
                    <a16:rowId xmlns:a16="http://schemas.microsoft.com/office/drawing/2014/main" val="981972350"/>
                  </a:ext>
                </a:extLst>
              </a:tr>
              <a:tr h="337610">
                <a:tc>
                  <a:txBody>
                    <a:bodyPr/>
                    <a:lstStyle/>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下午：自由研修 </a:t>
                      </a:r>
                    </a:p>
                  </a:txBody>
                  <a:tcPr marL="81113" marR="81113" marT="40556" marB="40556" anchor="ctr">
                    <a:solidFill>
                      <a:srgbClr val="F3E1E8"/>
                    </a:solidFill>
                  </a:tcPr>
                </a:tc>
                <a:tc>
                  <a:txBody>
                    <a:bodyPr/>
                    <a:lstStyle/>
                    <a:p>
                      <a:pPr indent="2540" algn="just">
                        <a:lnSpc>
                          <a:spcPct val="130000"/>
                        </a:lnSpc>
                        <a:spcAft>
                          <a:spcPts val="0"/>
                        </a:spcAft>
                      </a:pPr>
                      <a:r>
                        <a:rPr lang="en-US" sz="1050" kern="100" dirty="0">
                          <a:effectLst/>
                          <a:latin typeface="思源宋体 CN" panose="02020400000000000000" pitchFamily="18" charset="-122"/>
                          <a:ea typeface="思源宋体 CN" panose="02020400000000000000" pitchFamily="18" charset="-122"/>
                        </a:rPr>
                        <a:t> </a:t>
                      </a:r>
                      <a:endParaRPr lang="zh-CN" sz="1050" kern="100" dirty="0">
                        <a:effectLst/>
                        <a:latin typeface="思源宋体 CN" panose="02020400000000000000" pitchFamily="18" charset="-122"/>
                        <a:ea typeface="思源宋体 CN" panose="02020400000000000000" pitchFamily="18" charset="-122"/>
                      </a:endParaRPr>
                    </a:p>
                  </a:txBody>
                  <a:tcPr marL="81113" marR="81113" marT="40556" marB="40556" anchor="ctr">
                    <a:solidFill>
                      <a:srgbClr val="F3E1E8"/>
                    </a:solidFill>
                  </a:tcPr>
                </a:tc>
                <a:tc>
                  <a:txBody>
                    <a:bodyPr/>
                    <a:lstStyle/>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下午：滨名湖温泉体验</a:t>
                      </a:r>
                    </a:p>
                  </a:txBody>
                  <a:tcPr marL="81113" marR="81113" marT="40556" marB="40556" anchor="ctr">
                    <a:solidFill>
                      <a:srgbClr val="F3E1E8"/>
                    </a:solidFill>
                  </a:tcPr>
                </a:tc>
                <a:tc>
                  <a:txBody>
                    <a:bodyPr/>
                    <a:lstStyle/>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下午：东大寺见学</a:t>
                      </a:r>
                    </a:p>
                  </a:txBody>
                  <a:tcPr marL="81113" marR="81113" marT="40556" marB="40556" anchor="ctr">
                    <a:solidFill>
                      <a:srgbClr val="F3E1E8"/>
                    </a:solidFill>
                  </a:tcPr>
                </a:tc>
                <a:extLst>
                  <a:ext uri="{0D108BD9-81ED-4DB2-BD59-A6C34878D82A}">
                    <a16:rowId xmlns:a16="http://schemas.microsoft.com/office/drawing/2014/main" val="3832062696"/>
                  </a:ext>
                </a:extLst>
              </a:tr>
              <a:tr h="285775">
                <a:tc>
                  <a:txBody>
                    <a:bodyPr/>
                    <a:lstStyle/>
                    <a:p>
                      <a:pPr marL="0" indent="2540" algn="just" defTabSz="685800" rtl="0" eaLnBrk="1" latinLnBrk="0" hangingPunct="1">
                        <a:lnSpc>
                          <a:spcPct val="130000"/>
                        </a:lnSpc>
                        <a:spcAft>
                          <a:spcPts val="0"/>
                        </a:spcAft>
                      </a:pPr>
                      <a:r>
                        <a:rPr lang="zh-CN" altLang="en-US"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mn-cs"/>
                        </a:rPr>
                        <a:t>第九天</a:t>
                      </a:r>
                      <a:r>
                        <a:rPr lang="en-US" altLang="zh-CN"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mn-cs"/>
                        </a:rPr>
                        <a:t>·</a:t>
                      </a:r>
                      <a:r>
                        <a:rPr lang="zh-CN" altLang="en-US"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mn-cs"/>
                        </a:rPr>
                        <a:t>京都</a:t>
                      </a:r>
                    </a:p>
                  </a:txBody>
                  <a:tcPr marL="81113" marR="81113" marT="40556" marB="40556" anchor="ctr">
                    <a:solidFill>
                      <a:srgbClr val="62ADC4"/>
                    </a:solidFill>
                  </a:tcPr>
                </a:tc>
                <a:tc>
                  <a:txBody>
                    <a:bodyPr/>
                    <a:lstStyle/>
                    <a:p>
                      <a:pPr marL="0" indent="2540" algn="just" defTabSz="685800" rtl="0" eaLnBrk="1" latinLnBrk="0" hangingPunct="1">
                        <a:lnSpc>
                          <a:spcPct val="130000"/>
                        </a:lnSpc>
                        <a:spcAft>
                          <a:spcPts val="0"/>
                        </a:spcAft>
                      </a:pPr>
                      <a:r>
                        <a:rPr lang="zh-CN" altLang="en-US"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mn-cs"/>
                        </a:rPr>
                        <a:t>第十天</a:t>
                      </a:r>
                      <a:r>
                        <a:rPr lang="en-US" altLang="zh-CN"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mn-cs"/>
                        </a:rPr>
                        <a:t>·</a:t>
                      </a:r>
                      <a:r>
                        <a:rPr lang="zh-CN" altLang="en-US"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mn-cs"/>
                        </a:rPr>
                        <a:t>大阪</a:t>
                      </a:r>
                    </a:p>
                  </a:txBody>
                  <a:tcPr marL="81113" marR="81113" marT="40556" marB="40556" anchor="ctr">
                    <a:solidFill>
                      <a:srgbClr val="62ADC4"/>
                    </a:solidFill>
                  </a:tcPr>
                </a:tc>
                <a:tc>
                  <a:txBody>
                    <a:bodyPr/>
                    <a:lstStyle/>
                    <a:p>
                      <a:pPr marL="0" indent="2540" algn="just" defTabSz="685800" rtl="0" eaLnBrk="1" latinLnBrk="0" hangingPunct="1">
                        <a:lnSpc>
                          <a:spcPct val="130000"/>
                        </a:lnSpc>
                        <a:spcAft>
                          <a:spcPts val="0"/>
                        </a:spcAft>
                      </a:pPr>
                      <a:r>
                        <a:rPr lang="zh-CN" altLang="en-US"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mn-cs"/>
                        </a:rPr>
                        <a:t>第十一天</a:t>
                      </a:r>
                      <a:r>
                        <a:rPr lang="en-US" altLang="zh-CN"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mn-cs"/>
                        </a:rPr>
                        <a:t>·</a:t>
                      </a:r>
                      <a:r>
                        <a:rPr lang="zh-CN" altLang="en-US"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mn-cs"/>
                        </a:rPr>
                        <a:t>大阪</a:t>
                      </a:r>
                    </a:p>
                  </a:txBody>
                  <a:tcPr marL="81113" marR="81113" marT="40556" marB="40556" anchor="ctr">
                    <a:solidFill>
                      <a:srgbClr val="62ADC4"/>
                    </a:solidFill>
                  </a:tcPr>
                </a:tc>
                <a:tc>
                  <a:txBody>
                    <a:bodyPr/>
                    <a:lstStyle/>
                    <a:p>
                      <a:pPr marL="0" indent="2540" algn="just" defTabSz="685800" rtl="0" eaLnBrk="1" latinLnBrk="0" hangingPunct="1">
                        <a:lnSpc>
                          <a:spcPct val="130000"/>
                        </a:lnSpc>
                        <a:spcAft>
                          <a:spcPts val="0"/>
                        </a:spcAft>
                      </a:pPr>
                      <a:r>
                        <a:rPr lang="zh-CN" altLang="en-US"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mn-cs"/>
                        </a:rPr>
                        <a:t>第十二天</a:t>
                      </a:r>
                    </a:p>
                  </a:txBody>
                  <a:tcPr marL="81113" marR="81113" marT="40556" marB="40556" anchor="ctr">
                    <a:solidFill>
                      <a:srgbClr val="62ADC4"/>
                    </a:solidFill>
                  </a:tcPr>
                </a:tc>
                <a:extLst>
                  <a:ext uri="{0D108BD9-81ED-4DB2-BD59-A6C34878D82A}">
                    <a16:rowId xmlns:a16="http://schemas.microsoft.com/office/drawing/2014/main" val="4016893245"/>
                  </a:ext>
                </a:extLst>
              </a:tr>
              <a:tr h="430065">
                <a:tc>
                  <a:txBody>
                    <a:bodyPr/>
                    <a:lstStyle/>
                    <a:p>
                      <a:pPr indent="2540" algn="just">
                        <a:lnSpc>
                          <a:spcPct val="130000"/>
                        </a:lnSpc>
                        <a:spcAft>
                          <a:spcPts val="0"/>
                        </a:spcAft>
                      </a:pPr>
                      <a:r>
                        <a:rPr lang="zh-CN" sz="1050" kern="100">
                          <a:effectLst/>
                          <a:latin typeface="思源宋体 CN" panose="02020400000000000000" pitchFamily="18" charset="-122"/>
                          <a:ea typeface="思源宋体 CN" panose="02020400000000000000" pitchFamily="18" charset="-122"/>
                        </a:rPr>
                        <a:t>上午：同志社大学课程</a:t>
                      </a:r>
                    </a:p>
                  </a:txBody>
                  <a:tcPr marL="81113" marR="81113" marT="40556" marB="40556" anchor="ctr">
                    <a:solidFill>
                      <a:srgbClr val="F3E1E8"/>
                    </a:solidFill>
                  </a:tcPr>
                </a:tc>
                <a:tc>
                  <a:txBody>
                    <a:bodyPr/>
                    <a:lstStyle/>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上午：伏见稻荷大社见学</a:t>
                      </a:r>
                    </a:p>
                  </a:txBody>
                  <a:tcPr marL="81113" marR="81113" marT="40556" marB="40556" anchor="ctr">
                    <a:solidFill>
                      <a:srgbClr val="F3E1E8"/>
                    </a:solidFill>
                  </a:tcPr>
                </a:tc>
                <a:tc>
                  <a:txBody>
                    <a:bodyPr/>
                    <a:lstStyle/>
                    <a:p>
                      <a:pPr algn="just">
                        <a:lnSpc>
                          <a:spcPct val="130000"/>
                        </a:lnSpc>
                        <a:spcAft>
                          <a:spcPts val="0"/>
                        </a:spcAft>
                      </a:pPr>
                      <a:r>
                        <a:rPr lang="zh-CN" sz="1050" kern="100">
                          <a:effectLst/>
                          <a:latin typeface="思源宋体 CN" panose="02020400000000000000" pitchFamily="18" charset="-122"/>
                          <a:ea typeface="思源宋体 CN" panose="02020400000000000000" pitchFamily="18" charset="-122"/>
                        </a:rPr>
                        <a:t>企业访问：朝日啤酒</a:t>
                      </a:r>
                    </a:p>
                  </a:txBody>
                  <a:tcPr marL="81113" marR="81113" marT="40556" marB="40556" anchor="ctr">
                    <a:solidFill>
                      <a:srgbClr val="F3E1E8"/>
                    </a:solidFill>
                  </a:tcPr>
                </a:tc>
                <a:tc>
                  <a:txBody>
                    <a:bodyPr/>
                    <a:lstStyle/>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全天：自由活动 </a:t>
                      </a:r>
                    </a:p>
                  </a:txBody>
                  <a:tcPr marL="81113" marR="81113" marT="40556" marB="40556" anchor="ctr">
                    <a:solidFill>
                      <a:srgbClr val="F3E1E8"/>
                    </a:solidFill>
                  </a:tcPr>
                </a:tc>
                <a:extLst>
                  <a:ext uri="{0D108BD9-81ED-4DB2-BD59-A6C34878D82A}">
                    <a16:rowId xmlns:a16="http://schemas.microsoft.com/office/drawing/2014/main" val="2407638093"/>
                  </a:ext>
                </a:extLst>
              </a:tr>
              <a:tr h="303624">
                <a:tc rowSpan="2">
                  <a:txBody>
                    <a:bodyPr/>
                    <a:lstStyle/>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下午：</a:t>
                      </a:r>
                    </a:p>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祗园、河原町见学</a:t>
                      </a:r>
                    </a:p>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清水寺见学</a:t>
                      </a:r>
                    </a:p>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握寿司体验</a:t>
                      </a:r>
                    </a:p>
                  </a:txBody>
                  <a:tcPr marL="81113" marR="81113" marT="40556" marB="40556" anchor="ctr">
                    <a:solidFill>
                      <a:srgbClr val="F3E1E8"/>
                    </a:solidFill>
                  </a:tcPr>
                </a:tc>
                <a:tc rowSpan="2">
                  <a:txBody>
                    <a:bodyPr/>
                    <a:lstStyle/>
                    <a:p>
                      <a:pPr algn="just">
                        <a:lnSpc>
                          <a:spcPct val="130000"/>
                        </a:lnSpc>
                        <a:spcAft>
                          <a:spcPts val="0"/>
                        </a:spcAft>
                      </a:pPr>
                      <a:r>
                        <a:rPr lang="zh-CN" sz="1050" kern="100">
                          <a:effectLst/>
                          <a:latin typeface="思源宋体 CN" panose="02020400000000000000" pitchFamily="18" charset="-122"/>
                          <a:ea typeface="思源宋体 CN" panose="02020400000000000000" pitchFamily="18" charset="-122"/>
                        </a:rPr>
                        <a:t>下午：</a:t>
                      </a:r>
                    </a:p>
                    <a:p>
                      <a:pPr algn="just">
                        <a:lnSpc>
                          <a:spcPct val="130000"/>
                        </a:lnSpc>
                        <a:spcAft>
                          <a:spcPts val="0"/>
                        </a:spcAft>
                      </a:pPr>
                      <a:r>
                        <a:rPr lang="zh-CN" sz="1050" kern="100">
                          <a:effectLst/>
                          <a:latin typeface="思源宋体 CN" panose="02020400000000000000" pitchFamily="18" charset="-122"/>
                          <a:ea typeface="思源宋体 CN" panose="02020400000000000000" pitchFamily="18" charset="-122"/>
                        </a:rPr>
                        <a:t>坐禅体验</a:t>
                      </a:r>
                    </a:p>
                    <a:p>
                      <a:pPr algn="just">
                        <a:lnSpc>
                          <a:spcPct val="130000"/>
                        </a:lnSpc>
                        <a:spcAft>
                          <a:spcPts val="0"/>
                        </a:spcAft>
                      </a:pPr>
                      <a:r>
                        <a:rPr lang="en-US" sz="1050" kern="100">
                          <a:effectLst/>
                          <a:latin typeface="思源宋体 CN" panose="02020400000000000000" pitchFamily="18" charset="-122"/>
                          <a:ea typeface="思源宋体 CN" panose="02020400000000000000" pitchFamily="18" charset="-122"/>
                        </a:rPr>
                        <a:t> </a:t>
                      </a:r>
                      <a:endParaRPr lang="zh-CN" sz="1050" kern="100">
                        <a:effectLst/>
                        <a:latin typeface="思源宋体 CN" panose="02020400000000000000" pitchFamily="18" charset="-122"/>
                        <a:ea typeface="思源宋体 CN" panose="02020400000000000000" pitchFamily="18" charset="-122"/>
                      </a:endParaRPr>
                    </a:p>
                  </a:txBody>
                  <a:tcPr marL="81113" marR="81113" marT="40556" marB="40556" anchor="ctr">
                    <a:solidFill>
                      <a:srgbClr val="F3E1E8"/>
                    </a:solidFill>
                  </a:tcPr>
                </a:tc>
                <a:tc rowSpan="2">
                  <a:txBody>
                    <a:bodyPr/>
                    <a:lstStyle/>
                    <a:p>
                      <a:pPr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下午：</a:t>
                      </a:r>
                    </a:p>
                    <a:p>
                      <a:pPr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心斋桥见学</a:t>
                      </a:r>
                    </a:p>
                    <a:p>
                      <a:pPr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结业仪式</a:t>
                      </a:r>
                    </a:p>
                  </a:txBody>
                  <a:tcPr marL="81113" marR="81113" marT="40556" marB="40556" anchor="ctr">
                    <a:solidFill>
                      <a:srgbClr val="F3E1E8"/>
                    </a:solidFill>
                  </a:tcPr>
                </a:tc>
                <a:tc>
                  <a:txBody>
                    <a:bodyPr/>
                    <a:lstStyle/>
                    <a:p>
                      <a:pPr marL="0" indent="2540" algn="just" defTabSz="685800" rtl="0" eaLnBrk="1" latinLnBrk="0" hangingPunct="1">
                        <a:lnSpc>
                          <a:spcPct val="130000"/>
                        </a:lnSpc>
                        <a:spcAft>
                          <a:spcPts val="0"/>
                        </a:spcAft>
                      </a:pPr>
                      <a:r>
                        <a:rPr lang="zh-CN" altLang="en-US" sz="1100" b="1" kern="1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mn-cs"/>
                        </a:rPr>
                        <a:t>第十三天</a:t>
                      </a:r>
                    </a:p>
                  </a:txBody>
                  <a:tcPr marL="81113" marR="81113" marT="40556" marB="40556" anchor="ctr">
                    <a:solidFill>
                      <a:srgbClr val="62ADC4"/>
                    </a:solidFill>
                  </a:tcPr>
                </a:tc>
                <a:extLst>
                  <a:ext uri="{0D108BD9-81ED-4DB2-BD59-A6C34878D82A}">
                    <a16:rowId xmlns:a16="http://schemas.microsoft.com/office/drawing/2014/main" val="2643548044"/>
                  </a:ext>
                </a:extLst>
              </a:tr>
              <a:tr h="501528">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indent="2540" algn="just">
                        <a:lnSpc>
                          <a:spcPct val="130000"/>
                        </a:lnSpc>
                        <a:spcAft>
                          <a:spcPts val="0"/>
                        </a:spcAft>
                      </a:pPr>
                      <a:r>
                        <a:rPr lang="zh-CN" sz="1050" kern="100" dirty="0">
                          <a:effectLst/>
                          <a:latin typeface="思源宋体 CN" panose="02020400000000000000" pitchFamily="18" charset="-122"/>
                          <a:ea typeface="思源宋体 CN" panose="02020400000000000000" pitchFamily="18" charset="-122"/>
                        </a:rPr>
                        <a:t>全员回国</a:t>
                      </a:r>
                    </a:p>
                  </a:txBody>
                  <a:tcPr marL="81113" marR="81113" marT="40556" marB="40556" anchor="ctr">
                    <a:solidFill>
                      <a:srgbClr val="F3E1E8"/>
                    </a:solidFill>
                  </a:tcPr>
                </a:tc>
                <a:extLst>
                  <a:ext uri="{0D108BD9-81ED-4DB2-BD59-A6C34878D82A}">
                    <a16:rowId xmlns:a16="http://schemas.microsoft.com/office/drawing/2014/main" val="2074056262"/>
                  </a:ext>
                </a:extLst>
              </a:tr>
            </a:tbl>
          </a:graphicData>
        </a:graphic>
      </p:graphicFrame>
      <p:pic>
        <p:nvPicPr>
          <p:cNvPr id="18" name="図 8">
            <a:extLst>
              <a:ext uri="{FF2B5EF4-FFF2-40B4-BE49-F238E27FC236}">
                <a16:creationId xmlns:a16="http://schemas.microsoft.com/office/drawing/2014/main" id="{87A3C214-8E0E-465E-92AD-3FC99AED6218}"/>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33059" y="6107045"/>
            <a:ext cx="5873604" cy="2402046"/>
          </a:xfrm>
          <a:prstGeom prst="rect">
            <a:avLst/>
          </a:prstGeom>
          <a:ln>
            <a:noFill/>
          </a:ln>
          <a:effectLst>
            <a:outerShdw blurRad="292100" dist="139700" dir="2700000" algn="tl" rotWithShape="0">
              <a:srgbClr val="333333">
                <a:alpha val="65000"/>
              </a:srgbClr>
            </a:outerShdw>
          </a:effectLst>
        </p:spPr>
      </p:pic>
      <p:sp>
        <p:nvSpPr>
          <p:cNvPr id="8" name="矩形 7">
            <a:extLst>
              <a:ext uri="{FF2B5EF4-FFF2-40B4-BE49-F238E27FC236}">
                <a16:creationId xmlns:a16="http://schemas.microsoft.com/office/drawing/2014/main" id="{0C50BC94-7F46-407F-9587-D92AAA0FD27D}"/>
              </a:ext>
            </a:extLst>
          </p:cNvPr>
          <p:cNvSpPr/>
          <p:nvPr/>
        </p:nvSpPr>
        <p:spPr>
          <a:xfrm>
            <a:off x="458211" y="8724698"/>
            <a:ext cx="5899410" cy="646331"/>
          </a:xfrm>
          <a:prstGeom prst="rect">
            <a:avLst/>
          </a:prstGeom>
          <a:solidFill>
            <a:srgbClr val="F3E1E8"/>
          </a:solidFill>
        </p:spPr>
        <p:txBody>
          <a:bodyPr wrap="square">
            <a:spAutoFit/>
          </a:bodyPr>
          <a:lstStyle/>
          <a:p>
            <a:r>
              <a:rPr lang="zh-CN" altLang="en-US" dirty="0">
                <a:solidFill>
                  <a:srgbClr val="EC7789"/>
                </a:solidFill>
                <a:latin typeface="思源宋体 CN Heavy" panose="02020900000000000000" pitchFamily="18" charset="-122"/>
                <a:ea typeface="思源宋体 CN Heavy" panose="02020900000000000000" pitchFamily="18" charset="-122"/>
              </a:rPr>
              <a:t>奖学金：参加项目的同学将有机会获得 </a:t>
            </a:r>
            <a:r>
              <a:rPr lang="en-US" altLang="zh-CN" dirty="0">
                <a:solidFill>
                  <a:srgbClr val="EC7789"/>
                </a:solidFill>
                <a:latin typeface="思源宋体 CN Heavy" panose="02020900000000000000" pitchFamily="18" charset="-122"/>
                <a:ea typeface="思源宋体 CN Heavy" panose="02020900000000000000" pitchFamily="18" charset="-122"/>
              </a:rPr>
              <a:t>NPO </a:t>
            </a:r>
            <a:r>
              <a:rPr lang="zh-CN" altLang="en-US" dirty="0">
                <a:solidFill>
                  <a:srgbClr val="EC7789"/>
                </a:solidFill>
                <a:latin typeface="思源宋体 CN Heavy" panose="02020900000000000000" pitchFamily="18" charset="-122"/>
                <a:ea typeface="思源宋体 CN Heavy" panose="02020900000000000000" pitchFamily="18" charset="-122"/>
              </a:rPr>
              <a:t>日中留学推进机构 </a:t>
            </a:r>
            <a:r>
              <a:rPr lang="en-US" altLang="zh-CN" dirty="0">
                <a:solidFill>
                  <a:srgbClr val="EC7789"/>
                </a:solidFill>
                <a:latin typeface="思源宋体 CN Heavy" panose="02020900000000000000" pitchFamily="18" charset="-122"/>
                <a:ea typeface="思源宋体 CN Heavy" panose="02020900000000000000" pitchFamily="18" charset="-122"/>
              </a:rPr>
              <a:t>3 </a:t>
            </a:r>
            <a:r>
              <a:rPr lang="zh-CN" altLang="en-US" dirty="0">
                <a:solidFill>
                  <a:srgbClr val="EC7789"/>
                </a:solidFill>
                <a:latin typeface="思源宋体 CN Heavy" panose="02020900000000000000" pitchFamily="18" charset="-122"/>
                <a:ea typeface="思源宋体 CN Heavy" panose="02020900000000000000" pitchFamily="18" charset="-122"/>
              </a:rPr>
              <a:t>万日元奖学金</a:t>
            </a:r>
          </a:p>
        </p:txBody>
      </p:sp>
      <p:sp>
        <p:nvSpPr>
          <p:cNvPr id="2" name="矩形 1"/>
          <p:cNvSpPr/>
          <p:nvPr/>
        </p:nvSpPr>
        <p:spPr>
          <a:xfrm>
            <a:off x="1782102" y="5763795"/>
            <a:ext cx="4754880" cy="230832"/>
          </a:xfrm>
          <a:prstGeom prst="rect">
            <a:avLst/>
          </a:prstGeom>
        </p:spPr>
        <p:txBody>
          <a:bodyPr wrap="square">
            <a:spAutoFit/>
          </a:bodyPr>
          <a:lstStyle/>
          <a:p>
            <a:pPr algn="r">
              <a:spcAft>
                <a:spcPts val="0"/>
              </a:spcAft>
            </a:pPr>
            <a:r>
              <a:rPr lang="en-US" altLang="zh-CN" sz="900" kern="100" dirty="0">
                <a:solidFill>
                  <a:schemeClr val="bg1">
                    <a:lumMod val="85000"/>
                  </a:schemeClr>
                </a:solidFill>
                <a:latin typeface="Calibri" panose="020F0502020204030204" pitchFamily="34" charset="0"/>
                <a:ea typeface="黑体" panose="02010609060101010101" pitchFamily="49" charset="-122"/>
                <a:cs typeface="Calibri" panose="020F0502020204030204" pitchFamily="34" charset="0"/>
              </a:rPr>
              <a:t>*</a:t>
            </a:r>
            <a:r>
              <a:rPr lang="zh-CN" altLang="zh-CN" sz="900" kern="100" dirty="0">
                <a:solidFill>
                  <a:schemeClr val="bg1">
                    <a:lumMod val="85000"/>
                  </a:schemeClr>
                </a:solidFill>
                <a:latin typeface="Calibri" panose="020F0502020204030204" pitchFamily="34" charset="0"/>
                <a:ea typeface="黑体" panose="02010609060101010101" pitchFamily="49" charset="-122"/>
                <a:cs typeface="Calibri" panose="020F0502020204030204" pitchFamily="34" charset="0"/>
              </a:rPr>
              <a:t>以上行程由以往行程综合定制，不排除根据当地的客观情况，存在变动的可能性。</a:t>
            </a:r>
            <a:endParaRPr lang="zh-CN" altLang="zh-CN" sz="900" kern="100" dirty="0">
              <a:solidFill>
                <a:schemeClr val="bg1">
                  <a:lumMod val="85000"/>
                </a:schemeClr>
              </a:solidFill>
              <a:latin typeface="等线" panose="02010600030101010101" pitchFamily="2" charset="-122"/>
              <a:cs typeface="Times New Roman" panose="02020603050405020304" pitchFamily="18" charset="0"/>
            </a:endParaRP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54572"/>
          <a:stretch/>
        </p:blipFill>
        <p:spPr>
          <a:xfrm rot="12677587">
            <a:off x="4202290" y="-219342"/>
            <a:ext cx="4310662" cy="1958251"/>
          </a:xfrm>
          <a:prstGeom prst="rect">
            <a:avLst/>
          </a:prstGeom>
        </p:spPr>
      </p:pic>
      <p:pic>
        <p:nvPicPr>
          <p:cNvPr id="11" name="图片 10"/>
          <p:cNvPicPr>
            <a:picLocks noChangeAspect="1"/>
          </p:cNvPicPr>
          <p:nvPr/>
        </p:nvPicPr>
        <p:blipFill>
          <a:blip r:embed="rId4"/>
          <a:stretch>
            <a:fillRect/>
          </a:stretch>
        </p:blipFill>
        <p:spPr>
          <a:xfrm>
            <a:off x="4399653" y="2057400"/>
            <a:ext cx="598546" cy="514997"/>
          </a:xfrm>
          <a:prstGeom prst="rect">
            <a:avLst/>
          </a:prstGeom>
        </p:spPr>
      </p:pic>
      <p:pic>
        <p:nvPicPr>
          <p:cNvPr id="13" name="图片 12"/>
          <p:cNvPicPr>
            <a:picLocks noChangeAspect="1"/>
          </p:cNvPicPr>
          <p:nvPr/>
        </p:nvPicPr>
        <p:blipFill>
          <a:blip r:embed="rId5"/>
          <a:stretch>
            <a:fillRect/>
          </a:stretch>
        </p:blipFill>
        <p:spPr>
          <a:xfrm flipH="1">
            <a:off x="2960505" y="3340192"/>
            <a:ext cx="311816" cy="756402"/>
          </a:xfrm>
          <a:prstGeom prst="rect">
            <a:avLst/>
          </a:prstGeom>
        </p:spPr>
      </p:pic>
      <p:pic>
        <p:nvPicPr>
          <p:cNvPr id="14" name="图片 13"/>
          <p:cNvPicPr>
            <a:picLocks noChangeAspect="1"/>
          </p:cNvPicPr>
          <p:nvPr/>
        </p:nvPicPr>
        <p:blipFill>
          <a:blip r:embed="rId6"/>
          <a:stretch>
            <a:fillRect/>
          </a:stretch>
        </p:blipFill>
        <p:spPr>
          <a:xfrm>
            <a:off x="1159913" y="5447593"/>
            <a:ext cx="1386170" cy="511955"/>
          </a:xfrm>
          <a:prstGeom prst="rect">
            <a:avLst/>
          </a:prstGeom>
        </p:spPr>
      </p:pic>
    </p:spTree>
    <p:extLst>
      <p:ext uri="{BB962C8B-B14F-4D97-AF65-F5344CB8AC3E}">
        <p14:creationId xmlns:p14="http://schemas.microsoft.com/office/powerpoint/2010/main" val="3105643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D7D84648-3856-4F76-A710-E6869007947C}"/>
              </a:ext>
            </a:extLst>
          </p:cNvPr>
          <p:cNvSpPr/>
          <p:nvPr/>
        </p:nvSpPr>
        <p:spPr>
          <a:xfrm>
            <a:off x="960698" y="1797183"/>
            <a:ext cx="5341041" cy="1265079"/>
          </a:xfrm>
          <a:prstGeom prst="rect">
            <a:avLst/>
          </a:prstGeom>
          <a:solidFill>
            <a:srgbClr val="62A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C9B6004C-C4F0-42B6-9F61-646526FA5356}"/>
              </a:ext>
            </a:extLst>
          </p:cNvPr>
          <p:cNvSpPr/>
          <p:nvPr/>
        </p:nvSpPr>
        <p:spPr>
          <a:xfrm>
            <a:off x="1123139" y="1792265"/>
            <a:ext cx="5943600" cy="1444819"/>
          </a:xfrm>
          <a:prstGeom prst="rect">
            <a:avLst/>
          </a:prstGeom>
        </p:spPr>
        <p:txBody>
          <a:bodyPr wrap="square">
            <a:spAutoFit/>
          </a:bodyPr>
          <a:lstStyle/>
          <a:p>
            <a:pPr marL="285750" lvl="0" indent="-285750" algn="just">
              <a:lnSpc>
                <a:spcPct val="150000"/>
              </a:lnSpc>
              <a:spcAft>
                <a:spcPts val="0"/>
              </a:spcAft>
              <a:buFont typeface="Wingdings" panose="05000000000000000000" pitchFamily="2" charset="2"/>
              <a:buChar char="ü"/>
            </a:pPr>
            <a:r>
              <a:rPr lang="zh-CN" altLang="en-US" sz="16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rPr>
              <a:t>全日制在校大学生</a:t>
            </a:r>
          </a:p>
          <a:p>
            <a:pPr marL="285750" lvl="0" indent="-285750" algn="just">
              <a:lnSpc>
                <a:spcPct val="150000"/>
              </a:lnSpc>
              <a:spcAft>
                <a:spcPts val="0"/>
              </a:spcAft>
              <a:buFont typeface="Wingdings" panose="05000000000000000000" pitchFamily="2" charset="2"/>
              <a:buChar char="ü"/>
            </a:pPr>
            <a:r>
              <a:rPr lang="zh-CN" altLang="en-US" sz="16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rPr>
              <a:t>对日本文化有浓厚兴趣的学生</a:t>
            </a:r>
          </a:p>
          <a:p>
            <a:pPr marL="285750" lvl="0" indent="-285750" algn="just">
              <a:lnSpc>
                <a:spcPct val="150000"/>
              </a:lnSpc>
              <a:spcAft>
                <a:spcPts val="0"/>
              </a:spcAft>
              <a:buFont typeface="Wingdings" panose="05000000000000000000" pitchFamily="2" charset="2"/>
              <a:buChar char="ü"/>
            </a:pPr>
            <a:r>
              <a:rPr lang="zh-CN" altLang="en-US" sz="16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rPr>
              <a:t>大学英语</a:t>
            </a:r>
            <a:r>
              <a:rPr lang="en-US" altLang="zh-CN" sz="16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rPr>
              <a:t>4</a:t>
            </a:r>
            <a:r>
              <a:rPr lang="zh-CN" altLang="en-US" sz="16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rPr>
              <a:t>级相当水平</a:t>
            </a:r>
          </a:p>
          <a:p>
            <a:pPr lvl="0" algn="just">
              <a:lnSpc>
                <a:spcPct val="150000"/>
              </a:lnSpc>
              <a:spcAft>
                <a:spcPts val="0"/>
              </a:spcAft>
            </a:pPr>
            <a:endParaRPr lang="zh-CN" altLang="zh-CN" sz="12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endParaRPr>
          </a:p>
        </p:txBody>
      </p:sp>
      <p:sp>
        <p:nvSpPr>
          <p:cNvPr id="8" name="矩形 7">
            <a:extLst>
              <a:ext uri="{FF2B5EF4-FFF2-40B4-BE49-F238E27FC236}">
                <a16:creationId xmlns:a16="http://schemas.microsoft.com/office/drawing/2014/main" id="{7166C87D-65D2-4D63-BFB8-A16F51B936C2}"/>
              </a:ext>
            </a:extLst>
          </p:cNvPr>
          <p:cNvSpPr/>
          <p:nvPr/>
        </p:nvSpPr>
        <p:spPr>
          <a:xfrm>
            <a:off x="2542168" y="669185"/>
            <a:ext cx="3877985" cy="1200329"/>
          </a:xfrm>
          <a:prstGeom prst="rect">
            <a:avLst/>
          </a:prstGeom>
        </p:spPr>
        <p:txBody>
          <a:bodyPr wrap="none">
            <a:spAutoFit/>
          </a:bodyPr>
          <a:lstStyle/>
          <a:p>
            <a:r>
              <a:rPr lang="zh-CN" altLang="en-US"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rPr>
              <a:t>申请资格</a:t>
            </a:r>
          </a:p>
        </p:txBody>
      </p:sp>
      <p:sp>
        <p:nvSpPr>
          <p:cNvPr id="10" name="矩形 9">
            <a:extLst>
              <a:ext uri="{FF2B5EF4-FFF2-40B4-BE49-F238E27FC236}">
                <a16:creationId xmlns:a16="http://schemas.microsoft.com/office/drawing/2014/main" id="{260DC383-E6F3-4432-956E-D9B98D0187DD}"/>
              </a:ext>
            </a:extLst>
          </p:cNvPr>
          <p:cNvSpPr/>
          <p:nvPr/>
        </p:nvSpPr>
        <p:spPr>
          <a:xfrm>
            <a:off x="457200" y="7799439"/>
            <a:ext cx="5933688" cy="1477328"/>
          </a:xfrm>
          <a:prstGeom prst="rect">
            <a:avLst/>
          </a:prstGeom>
          <a:solidFill>
            <a:srgbClr val="62A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67AF9A23-8478-4488-B0E1-228DCA0A9B23}"/>
              </a:ext>
            </a:extLst>
          </p:cNvPr>
          <p:cNvSpPr/>
          <p:nvPr/>
        </p:nvSpPr>
        <p:spPr>
          <a:xfrm>
            <a:off x="514350" y="7921242"/>
            <a:ext cx="5787390" cy="1477328"/>
          </a:xfrm>
          <a:prstGeom prst="rect">
            <a:avLst/>
          </a:prstGeom>
        </p:spPr>
        <p:txBody>
          <a:bodyPr wrap="square">
            <a:spAutoFit/>
          </a:bodyPr>
          <a:lstStyle/>
          <a:p>
            <a:pPr marL="171450" lvl="0" indent="-171450" algn="just">
              <a:lnSpc>
                <a:spcPct val="150000"/>
              </a:lnSpc>
              <a:spcAft>
                <a:spcPts val="0"/>
              </a:spcAft>
              <a:buFont typeface="Arial" panose="020B0604020202020204" pitchFamily="34" charset="0"/>
              <a:buChar char="•"/>
            </a:pPr>
            <a:r>
              <a:rPr lang="zh-CN" altLang="en-US" sz="16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rPr>
              <a:t>点击</a:t>
            </a:r>
            <a:r>
              <a:rPr lang="en-US" altLang="zh-CN" sz="16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hlinkClick r:id="rId2"/>
              </a:rPr>
              <a:t>http://apply.xf-world.org/</a:t>
            </a:r>
            <a:r>
              <a:rPr lang="zh-CN" altLang="en-US" sz="16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rPr>
              <a:t>，在线报名</a:t>
            </a:r>
            <a:endParaRPr lang="en-US" altLang="zh-CN" sz="16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endParaRPr>
          </a:p>
          <a:p>
            <a:pPr marL="171450" lvl="0" indent="-171450" algn="just">
              <a:lnSpc>
                <a:spcPct val="150000"/>
              </a:lnSpc>
              <a:spcAft>
                <a:spcPts val="0"/>
              </a:spcAft>
              <a:buFont typeface="Arial" panose="020B0604020202020204" pitchFamily="34" charset="0"/>
              <a:buChar char="•"/>
            </a:pPr>
            <a:r>
              <a:rPr lang="zh-CN" altLang="en-US" sz="16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rPr>
              <a:t>扫描二维码，在线报名</a:t>
            </a:r>
          </a:p>
          <a:p>
            <a:pPr marL="171450" lvl="0" indent="-171450" algn="just">
              <a:lnSpc>
                <a:spcPct val="150000"/>
              </a:lnSpc>
              <a:spcAft>
                <a:spcPts val="0"/>
              </a:spcAft>
              <a:buFont typeface="Arial" panose="020B0604020202020204" pitchFamily="34" charset="0"/>
              <a:buChar char="•"/>
            </a:pPr>
            <a:r>
              <a:rPr lang="zh-CN" altLang="en-US" sz="16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rPr>
              <a:t>合作校学生请直接向所在大学的负责老师报名</a:t>
            </a:r>
          </a:p>
          <a:p>
            <a:pPr lvl="0" algn="just">
              <a:lnSpc>
                <a:spcPct val="150000"/>
              </a:lnSpc>
              <a:spcAft>
                <a:spcPts val="0"/>
              </a:spcAft>
            </a:pPr>
            <a:endParaRPr lang="zh-CN" altLang="en-US" sz="1200" kern="100" dirty="0">
              <a:solidFill>
                <a:schemeClr val="bg1"/>
              </a:solidFill>
              <a:latin typeface="思源宋体 CN Medium" panose="02020500000000000000" pitchFamily="18" charset="-122"/>
              <a:ea typeface="思源宋体 CN Medium" panose="02020500000000000000" pitchFamily="18" charset="-122"/>
              <a:cs typeface="Times New Roman" panose="02020603050405020304" pitchFamily="18" charset="0"/>
            </a:endParaRPr>
          </a:p>
        </p:txBody>
      </p:sp>
      <p:sp>
        <p:nvSpPr>
          <p:cNvPr id="9" name="矩形 8">
            <a:extLst>
              <a:ext uri="{FF2B5EF4-FFF2-40B4-BE49-F238E27FC236}">
                <a16:creationId xmlns:a16="http://schemas.microsoft.com/office/drawing/2014/main" id="{06CE3F19-263C-4DEC-8EC3-DC1DB780E021}"/>
              </a:ext>
            </a:extLst>
          </p:cNvPr>
          <p:cNvSpPr/>
          <p:nvPr/>
        </p:nvSpPr>
        <p:spPr>
          <a:xfrm>
            <a:off x="278903" y="6599110"/>
            <a:ext cx="4028636" cy="1200329"/>
          </a:xfrm>
          <a:prstGeom prst="rect">
            <a:avLst/>
          </a:prstGeom>
        </p:spPr>
        <p:txBody>
          <a:bodyPr wrap="square">
            <a:spAutoFit/>
          </a:bodyPr>
          <a:lstStyle/>
          <a:p>
            <a:r>
              <a:rPr lang="zh-CN" altLang="en-US" sz="7200" b="1" kern="100" dirty="0">
                <a:ln w="10160">
                  <a:noFill/>
                  <a:prstDash val="solid"/>
                </a:ln>
                <a:solidFill>
                  <a:srgbClr val="FCEBE4"/>
                </a:solidFill>
                <a:latin typeface="思源宋体 CN Heavy" panose="02020900000000000000" pitchFamily="18" charset="-122"/>
                <a:ea typeface="思源宋体 CN Heavy" panose="02020900000000000000" pitchFamily="18" charset="-122"/>
                <a:cs typeface="Times New Roman" panose="02020603050405020304" pitchFamily="18" charset="0"/>
              </a:rPr>
              <a:t>报名方式</a:t>
            </a:r>
          </a:p>
        </p:txBody>
      </p:sp>
      <p:sp>
        <p:nvSpPr>
          <p:cNvPr id="15" name="矩形 14">
            <a:extLst>
              <a:ext uri="{FF2B5EF4-FFF2-40B4-BE49-F238E27FC236}">
                <a16:creationId xmlns:a16="http://schemas.microsoft.com/office/drawing/2014/main" id="{F44FE7AB-5800-409E-9924-BEFCCE8B1688}"/>
              </a:ext>
            </a:extLst>
          </p:cNvPr>
          <p:cNvSpPr/>
          <p:nvPr/>
        </p:nvSpPr>
        <p:spPr>
          <a:xfrm>
            <a:off x="214898" y="300890"/>
            <a:ext cx="4255502" cy="369332"/>
          </a:xfrm>
          <a:prstGeom prst="rect">
            <a:avLst/>
          </a:prstGeom>
        </p:spPr>
        <p:txBody>
          <a:bodyPr wrap="square">
            <a:spAutoFit/>
          </a:bodyPr>
          <a:lstStyle/>
          <a:p>
            <a:r>
              <a:rPr lang="zh-CN" altLang="zh-CN" b="1" kern="100" dirty="0">
                <a:ln w="10160">
                  <a:noFill/>
                  <a:prstDash val="solid"/>
                </a:ln>
                <a:solidFill>
                  <a:srgbClr val="62ADC4"/>
                </a:solidFill>
                <a:latin typeface="思源宋体 CN Heavy" panose="02020900000000000000" pitchFamily="18" charset="-122"/>
                <a:ea typeface="思源宋体 CN Heavy" panose="02020900000000000000" pitchFamily="18" charset="-122"/>
                <a:cs typeface="Times New Roman" panose="02020603050405020304" pitchFamily="18" charset="0"/>
              </a:rPr>
              <a:t>早稻田大学</a:t>
            </a:r>
            <a:r>
              <a:rPr lang="en-US" altLang="zh-CN" b="1" kern="100" dirty="0">
                <a:ln w="10160">
                  <a:noFill/>
                  <a:prstDash val="solid"/>
                </a:ln>
                <a:solidFill>
                  <a:srgbClr val="62ADC4"/>
                </a:solidFill>
                <a:latin typeface="思源宋体 CN Heavy" panose="02020900000000000000" pitchFamily="18" charset="-122"/>
                <a:ea typeface="思源宋体 CN Heavy" panose="02020900000000000000" pitchFamily="18" charset="-122"/>
                <a:cs typeface="Times New Roman" panose="02020603050405020304" pitchFamily="18" charset="0"/>
              </a:rPr>
              <a:t>  2019·</a:t>
            </a:r>
            <a:r>
              <a:rPr lang="zh-CN" altLang="zh-CN" b="1" kern="100" dirty="0">
                <a:ln w="10160">
                  <a:noFill/>
                  <a:prstDash val="solid"/>
                </a:ln>
                <a:solidFill>
                  <a:srgbClr val="62ADC4"/>
                </a:solidFill>
                <a:latin typeface="思源宋体 CN Heavy" panose="02020900000000000000" pitchFamily="18" charset="-122"/>
                <a:ea typeface="思源宋体 CN Heavy" panose="02020900000000000000" pitchFamily="18" charset="-122"/>
                <a:cs typeface="Times New Roman" panose="02020603050405020304" pitchFamily="18" charset="0"/>
              </a:rPr>
              <a:t>夏季奖学金项目</a:t>
            </a:r>
          </a:p>
        </p:txBody>
      </p:sp>
      <p:pic>
        <p:nvPicPr>
          <p:cNvPr id="26" name="图片 25"/>
          <p:cNvPicPr>
            <a:picLocks noChangeAspect="1"/>
          </p:cNvPicPr>
          <p:nvPr/>
        </p:nvPicPr>
        <p:blipFill>
          <a:blip r:embed="rId3"/>
          <a:stretch>
            <a:fillRect/>
          </a:stretch>
        </p:blipFill>
        <p:spPr>
          <a:xfrm>
            <a:off x="5028230" y="7887044"/>
            <a:ext cx="1206443" cy="1220581"/>
          </a:xfrm>
          <a:prstGeom prst="rect">
            <a:avLst/>
          </a:prstGeom>
        </p:spPr>
      </p:pic>
      <p:pic>
        <p:nvPicPr>
          <p:cNvPr id="4" name="图片 3"/>
          <p:cNvPicPr>
            <a:picLocks noChangeAspect="1"/>
          </p:cNvPicPr>
          <p:nvPr/>
        </p:nvPicPr>
        <p:blipFill>
          <a:blip r:embed="rId4"/>
          <a:stretch>
            <a:fillRect/>
          </a:stretch>
        </p:blipFill>
        <p:spPr>
          <a:xfrm>
            <a:off x="1197289" y="3899094"/>
            <a:ext cx="4951870" cy="25251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图片 19"/>
          <p:cNvPicPr>
            <a:picLocks noChangeAspect="1"/>
          </p:cNvPicPr>
          <p:nvPr/>
        </p:nvPicPr>
        <p:blipFill>
          <a:blip r:embed="rId5"/>
          <a:stretch>
            <a:fillRect/>
          </a:stretch>
        </p:blipFill>
        <p:spPr>
          <a:xfrm>
            <a:off x="4186811" y="2923069"/>
            <a:ext cx="2086116" cy="1563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188951">
            <a:off x="447041" y="3071050"/>
            <a:ext cx="2411196" cy="2550910"/>
          </a:xfrm>
          <a:prstGeom prst="rect">
            <a:avLst/>
          </a:prstGeom>
        </p:spPr>
      </p:pic>
    </p:spTree>
    <p:extLst>
      <p:ext uri="{BB962C8B-B14F-4D97-AF65-F5344CB8AC3E}">
        <p14:creationId xmlns:p14="http://schemas.microsoft.com/office/powerpoint/2010/main" val="1133513108"/>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403</TotalTime>
  <Words>2079</Words>
  <Application>Microsoft Office PowerPoint</Application>
  <PresentationFormat>A4 纸张(210x297 毫米)</PresentationFormat>
  <Paragraphs>112</Paragraphs>
  <Slides>6</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6</vt:i4>
      </vt:variant>
    </vt:vector>
  </HeadingPairs>
  <TitlesOfParts>
    <vt:vector size="18" baseType="lpstr">
      <vt:lpstr>等线</vt:lpstr>
      <vt:lpstr>等线 Light</vt:lpstr>
      <vt:lpstr>黑体</vt:lpstr>
      <vt:lpstr>思源宋体 CN</vt:lpstr>
      <vt:lpstr>思源宋体 CN Heavy</vt:lpstr>
      <vt:lpstr>思源宋体 CN Medium</vt:lpstr>
      <vt:lpstr>Arial</vt:lpstr>
      <vt:lpstr>Calibri</vt:lpstr>
      <vt:lpstr>Calibri Light</vt:lpstr>
      <vt:lpstr>Times New Roman</vt:lpstr>
      <vt:lpstr>Wingdings</vt:lpstr>
      <vt:lpstr>Office 主题​​</vt:lpstr>
      <vt:lpstr>日本访学 早稻田大学 2019·夏季奖学金项目</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Tan Peter</dc:creator>
  <cp:lastModifiedBy>QIU JINWEN</cp:lastModifiedBy>
  <cp:revision>69</cp:revision>
  <dcterms:created xsi:type="dcterms:W3CDTF">2018-12-17T01:42:36Z</dcterms:created>
  <dcterms:modified xsi:type="dcterms:W3CDTF">2019-02-27T09:56:03Z</dcterms:modified>
</cp:coreProperties>
</file>